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85" r:id="rId2"/>
    <p:sldId id="286" r:id="rId3"/>
    <p:sldId id="287" r:id="rId4"/>
    <p:sldId id="343" r:id="rId5"/>
    <p:sldId id="289" r:id="rId6"/>
    <p:sldId id="275" r:id="rId7"/>
    <p:sldId id="348" r:id="rId8"/>
    <p:sldId id="349" r:id="rId9"/>
    <p:sldId id="350" r:id="rId10"/>
    <p:sldId id="352" r:id="rId11"/>
    <p:sldId id="353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51" r:id="rId20"/>
    <p:sldId id="378" r:id="rId21"/>
    <p:sldId id="388" r:id="rId22"/>
    <p:sldId id="392" r:id="rId23"/>
    <p:sldId id="389" r:id="rId24"/>
    <p:sldId id="390" r:id="rId25"/>
    <p:sldId id="403" r:id="rId26"/>
    <p:sldId id="404" r:id="rId27"/>
    <p:sldId id="405" r:id="rId28"/>
    <p:sldId id="406" r:id="rId29"/>
    <p:sldId id="407" r:id="rId30"/>
    <p:sldId id="410" r:id="rId31"/>
    <p:sldId id="411" r:id="rId32"/>
    <p:sldId id="415" r:id="rId33"/>
    <p:sldId id="408" r:id="rId34"/>
    <p:sldId id="416" r:id="rId35"/>
    <p:sldId id="340" r:id="rId36"/>
    <p:sldId id="417" r:id="rId37"/>
    <p:sldId id="413" r:id="rId38"/>
    <p:sldId id="41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  <a:srgbClr val="FFFF66"/>
    <a:srgbClr val="0080FF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7229" autoAdjust="0"/>
  </p:normalViewPr>
  <p:slideViewPr>
    <p:cSldViewPr snapToGrid="0" snapToObjects="1">
      <p:cViewPr varScale="1">
        <p:scale>
          <a:sx n="119" d="100"/>
          <a:sy n="119" d="100"/>
        </p:scale>
        <p:origin x="14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91EDC8-702A-FD40-9150-8DCEC491E19F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E80BE-3D9E-0648-B8DA-77D65DE6C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6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맑은 고딕 바꾸기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32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>
                <a:ea typeface="맑은 고딕" pitchFamily="50" charset="-127"/>
              </a:defRPr>
            </a:lvl1pPr>
          </a:lstStyle>
          <a:p>
            <a:pPr>
              <a:defRPr/>
            </a:pPr>
            <a:fld id="{A0A4FC87-D617-4DE1-8B5A-1E83AC59953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4817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3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9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47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41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6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s://kleartextbook.com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BF6CB-EED7-4F4E-8419-BD2953366932}" type="datetimeFigureOut">
              <a:rPr lang="en-US" smtClean="0"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DAFE-C891-AD49-ABA5-9DBEA70D8F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4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92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5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6" Type="http://schemas.openxmlformats.org/officeDocument/2006/relationships/image" Target="../media/image21.jp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png"/><Relationship Id="rId6" Type="http://schemas.openxmlformats.org/officeDocument/2006/relationships/image" Target="../media/image33.g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8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서울에서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 Seoul]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sochi-268698_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02" y="1849660"/>
            <a:ext cx="3025882" cy="4545927"/>
          </a:xfrm>
          <a:prstGeom prst="rect">
            <a:avLst/>
          </a:prstGeom>
        </p:spPr>
      </p:pic>
      <p:pic>
        <p:nvPicPr>
          <p:cNvPr id="6" name="Picture 5" descr="seoul-410257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15" y="1723185"/>
            <a:ext cx="4220175" cy="2325819"/>
          </a:xfrm>
          <a:prstGeom prst="rect">
            <a:avLst/>
          </a:prstGeom>
        </p:spPr>
      </p:pic>
      <p:pic>
        <p:nvPicPr>
          <p:cNvPr id="7" name="Picture 6" descr="myeongdong-326136_6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07" y="4141029"/>
            <a:ext cx="4220175" cy="247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8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253064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432705"/>
            <a:ext cx="8109393" cy="55295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6591" y="1469568"/>
            <a:ext cx="4117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같이 연습해요</a:t>
            </a:r>
            <a:r>
              <a:rPr lang="en-US" altLang="ko-KR" sz="2400" dirty="0" smtClean="0">
                <a:ea typeface="나눔고딕"/>
                <a:cs typeface="나눔고딕"/>
              </a:rPr>
              <a:t>!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(Let’s practice!)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pic>
        <p:nvPicPr>
          <p:cNvPr id="5" name="Picture 4" descr="mix-and-match-characters23-3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64" y="2241955"/>
            <a:ext cx="1455916" cy="2194847"/>
          </a:xfrm>
          <a:prstGeom prst="rect">
            <a:avLst/>
          </a:prstGeom>
        </p:spPr>
      </p:pic>
      <p:sp>
        <p:nvSpPr>
          <p:cNvPr id="6" name="TextBox 17"/>
          <p:cNvSpPr txBox="1">
            <a:spLocks noChangeArrowheads="1"/>
          </p:cNvSpPr>
          <p:nvPr/>
        </p:nvSpPr>
        <p:spPr bwMode="auto">
          <a:xfrm>
            <a:off x="3494646" y="2824358"/>
            <a:ext cx="3897221" cy="101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3680"/>
              </a:lnSpc>
            </a:pP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A: 	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시험을 못 봤어요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lnSpc>
                <a:spcPts val="3680"/>
              </a:lnSpc>
            </a:pP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B: 	You didn’t study, did you?</a:t>
            </a:r>
            <a:endParaRPr lang="en-US" altLang="ko-KR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3494646" y="3368491"/>
            <a:ext cx="4314023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B: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공부 안 </a:t>
            </a:r>
            <a:r>
              <a:rPr lang="ko-KR" altLang="en-US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했지요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     </a:t>
            </a:r>
            <a:endParaRPr lang="en-US" altLang="ko-KR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8" name="Picture 7" descr="mix-and-match-characters62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74" y="4436802"/>
            <a:ext cx="1484316" cy="2151183"/>
          </a:xfrm>
          <a:prstGeom prst="rect">
            <a:avLst/>
          </a:prstGeom>
        </p:spPr>
      </p:pic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1230846" y="5132569"/>
            <a:ext cx="5098571" cy="93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3680"/>
              </a:lnSpc>
            </a:pP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A: 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어제 숙제를 못 했어요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B: 	</a:t>
            </a:r>
            <a:r>
              <a:rPr lang="en-US" altLang="ko-KR" sz="2400" dirty="0">
                <a:solidFill>
                  <a:srgbClr val="000000"/>
                </a:solidFill>
                <a:latin typeface="Calibri" pitchFamily="34" charset="0"/>
                <a:ea typeface="굴림" pitchFamily="50" charset="-127"/>
              </a:rPr>
              <a:t>You played video game, didn’t you?</a:t>
            </a:r>
            <a:endParaRPr lang="en-US" altLang="ko-KR" sz="2400" dirty="0">
              <a:solidFill>
                <a:srgbClr val="000000"/>
              </a:solidFill>
              <a:latin typeface="Calibri" pitchFamily="34" charset="0"/>
              <a:ea typeface="맑은 고딕" pitchFamily="50" charset="-127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230846" y="5604493"/>
            <a:ext cx="5098571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B: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비디오 게임</a:t>
            </a:r>
            <a:r>
              <a:rPr lang="ko-KR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ko-KR" altLang="en-US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했지요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     </a:t>
            </a:r>
            <a:endParaRPr lang="en-US" altLang="ko-KR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32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502040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432705"/>
            <a:ext cx="8109393" cy="55295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6591" y="1469568"/>
            <a:ext cx="4117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같이 연습해요</a:t>
            </a:r>
            <a:r>
              <a:rPr lang="en-US" altLang="ko-KR" sz="2400" dirty="0" smtClean="0">
                <a:ea typeface="나눔고딕"/>
                <a:cs typeface="나눔고딕"/>
              </a:rPr>
              <a:t>!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(Let’s practice!)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sp>
        <p:nvSpPr>
          <p:cNvPr id="6" name="TextBox 17"/>
          <p:cNvSpPr txBox="1">
            <a:spLocks noChangeArrowheads="1"/>
          </p:cNvSpPr>
          <p:nvPr/>
        </p:nvSpPr>
        <p:spPr bwMode="auto">
          <a:xfrm>
            <a:off x="4160650" y="2824358"/>
            <a:ext cx="4684245" cy="101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3680"/>
              </a:lnSpc>
            </a:pP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A: 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저는 한국 식당에 자주 가요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lnSpc>
                <a:spcPts val="3680"/>
              </a:lnSpc>
            </a:pP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B: 	Korean food is delicious, isn’t it?</a:t>
            </a:r>
            <a:endParaRPr lang="en-US" altLang="ko-KR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4186185" y="3359343"/>
            <a:ext cx="4838146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B: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한국 음식이 </a:t>
            </a:r>
            <a:r>
              <a:rPr lang="ko-KR" altLang="en-US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맛있지요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     </a:t>
            </a:r>
            <a:endParaRPr lang="en-US" altLang="ko-KR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562363" y="5132569"/>
            <a:ext cx="5112848" cy="93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3680"/>
              </a:lnSpc>
            </a:pP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A: 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방이 참 깨끗해요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B: 	</a:t>
            </a:r>
            <a:r>
              <a:rPr lang="en-US" altLang="ko-KR" sz="2400" dirty="0">
                <a:solidFill>
                  <a:srgbClr val="000000"/>
                </a:solidFill>
                <a:latin typeface="Calibri" pitchFamily="34" charset="0"/>
                <a:ea typeface="굴림" pitchFamily="50" charset="-127"/>
              </a:rPr>
              <a:t>You </a:t>
            </a:r>
            <a:r>
              <a:rPr lang="en-US" altLang="ko-KR" sz="2400" dirty="0" smtClean="0">
                <a:solidFill>
                  <a:srgbClr val="000000"/>
                </a:solidFill>
                <a:latin typeface="Calibri" pitchFamily="34" charset="0"/>
                <a:ea typeface="굴림" pitchFamily="50" charset="-127"/>
              </a:rPr>
              <a:t>cleaned your room, </a:t>
            </a:r>
            <a:r>
              <a:rPr lang="en-US" altLang="ko-KR" sz="2400" dirty="0">
                <a:solidFill>
                  <a:srgbClr val="000000"/>
                </a:solidFill>
                <a:latin typeface="Calibri" pitchFamily="34" charset="0"/>
                <a:ea typeface="굴림" pitchFamily="50" charset="-127"/>
              </a:rPr>
              <a:t>didn’t you?</a:t>
            </a:r>
            <a:endParaRPr lang="en-US" altLang="ko-KR" sz="2400" dirty="0">
              <a:solidFill>
                <a:srgbClr val="000000"/>
              </a:solidFill>
              <a:latin typeface="Calibri" pitchFamily="34" charset="0"/>
              <a:ea typeface="맑은 고딕" pitchFamily="50" charset="-127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562363" y="5641038"/>
            <a:ext cx="5112848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B: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방을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ko-KR" altLang="en-US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청소했지요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     </a:t>
            </a:r>
            <a:endParaRPr lang="en-US" altLang="ko-KR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11" name="Picture 10" descr="traditonal-1565866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63" y="2408256"/>
            <a:ext cx="3468615" cy="1951096"/>
          </a:xfrm>
          <a:prstGeom prst="rect">
            <a:avLst/>
          </a:prstGeom>
        </p:spPr>
      </p:pic>
      <p:pic>
        <p:nvPicPr>
          <p:cNvPr id="12" name="Picture 11" descr="beach-house-interior-1505461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11" y="4377682"/>
            <a:ext cx="3113181" cy="20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981247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593455"/>
            <a:ext cx="8109393" cy="104284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363" y="1677245"/>
            <a:ext cx="8109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ea typeface="나눔고딕"/>
                <a:cs typeface="나눔고딕"/>
              </a:rPr>
              <a:t>이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그</a:t>
            </a:r>
            <a:r>
              <a:rPr lang="en-US" altLang="ko-KR" sz="2400" dirty="0" smtClean="0">
                <a:ea typeface="나눔고딕"/>
                <a:cs typeface="나눔고딕"/>
              </a:rPr>
              <a:t>, and </a:t>
            </a:r>
            <a:r>
              <a:rPr lang="ko-KR" altLang="en-US" sz="2400" dirty="0" smtClean="0">
                <a:ea typeface="나눔고딕"/>
                <a:cs typeface="나눔고딕"/>
              </a:rPr>
              <a:t>저 </a:t>
            </a:r>
            <a:r>
              <a:rPr lang="en-US" altLang="ko-KR" sz="2400" dirty="0" smtClean="0">
                <a:ea typeface="나눔고딕"/>
                <a:cs typeface="나눔고딕"/>
              </a:rPr>
              <a:t>indicate the physical or mental proximity of an item relative to the speaker and the listener.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45360" y="2930406"/>
            <a:ext cx="1114526" cy="260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FF0080"/>
                </a:solidFill>
                <a:ea typeface="나눔고딕"/>
                <a:cs typeface="나눔고딕"/>
              </a:rPr>
              <a:t>이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ea typeface="나눔고딕"/>
                <a:cs typeface="나눔고딕"/>
              </a:rPr>
              <a:t>N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008000"/>
                </a:solidFill>
                <a:ea typeface="나눔고딕"/>
                <a:cs typeface="나눔고딕"/>
              </a:rPr>
              <a:t>그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en-US" altLang="ko-KR" sz="2800" dirty="0">
                <a:ea typeface="나눔고딕"/>
                <a:cs typeface="나눔고딕"/>
              </a:rPr>
              <a:t>+</a:t>
            </a:r>
            <a:r>
              <a:rPr lang="ko-KR" altLang="en-US" sz="2800" dirty="0">
                <a:ea typeface="나눔고딕"/>
                <a:cs typeface="나눔고딕"/>
              </a:rPr>
              <a:t> </a:t>
            </a:r>
            <a:r>
              <a:rPr lang="en-US" altLang="ko-KR" sz="2800" dirty="0">
                <a:ea typeface="나눔고딕"/>
                <a:cs typeface="나눔고딕"/>
              </a:rPr>
              <a:t>N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0080FF"/>
                </a:solidFill>
                <a:ea typeface="나눔고딕"/>
                <a:cs typeface="나눔고딕"/>
              </a:rPr>
              <a:t>저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en-US" altLang="ko-KR" sz="2800" dirty="0">
                <a:ea typeface="나눔고딕"/>
                <a:cs typeface="나눔고딕"/>
              </a:rPr>
              <a:t>+</a:t>
            </a:r>
            <a:r>
              <a:rPr lang="ko-KR" altLang="en-US" sz="2800" dirty="0"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ea typeface="나눔고딕"/>
                <a:cs typeface="나눔고딕"/>
              </a:rPr>
              <a:t>N</a:t>
            </a:r>
            <a:endParaRPr lang="en-US" altLang="ko-KR" sz="2800" dirty="0">
              <a:ea typeface="나눔고딕"/>
              <a:cs typeface="나눔고딕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627373" y="3057167"/>
            <a:ext cx="3528881" cy="70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2800" dirty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lang="en-US" altLang="ko-KR" sz="2800" dirty="0">
                <a:solidFill>
                  <a:srgbClr val="000000"/>
                </a:solidFill>
                <a:ea typeface="맑은 고딕" pitchFamily="50" charset="-127"/>
              </a:rPr>
              <a:t>this  N’ 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(near </a:t>
            </a: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Speaker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)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627373" y="3927902"/>
            <a:ext cx="3505562" cy="70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lang="en-US" altLang="ko-KR" sz="2800" dirty="0">
                <a:solidFill>
                  <a:srgbClr val="000000"/>
                </a:solidFill>
                <a:ea typeface="맑은 고딕" pitchFamily="50" charset="-127"/>
              </a:rPr>
              <a:t>that N’ 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(near L</a:t>
            </a: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istener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)</a:t>
            </a:r>
            <a:endParaRPr lang="ko-KR" altLang="en-US" sz="2800" dirty="0">
              <a:solidFill>
                <a:srgbClr val="FF6666"/>
              </a:solidFill>
              <a:ea typeface="맑은 고딕" pitchFamily="50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627373" y="4797404"/>
            <a:ext cx="3530283" cy="13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lang="en-US" altLang="ko-KR" sz="2800" dirty="0">
                <a:solidFill>
                  <a:srgbClr val="000000"/>
                </a:solidFill>
                <a:ea typeface="맑은 고딕" pitchFamily="50" charset="-127"/>
              </a:rPr>
              <a:t>that N over there’ </a:t>
            </a:r>
            <a:endParaRPr lang="en-US" altLang="ko-KR" sz="2800" dirty="0" smtClean="0">
              <a:solidFill>
                <a:srgbClr val="000000"/>
              </a:solidFill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(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a</a:t>
            </a: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way 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from both S &amp; L)</a:t>
            </a:r>
            <a:endParaRPr lang="ko-KR" altLang="en-US" sz="2800" dirty="0">
              <a:solidFill>
                <a:srgbClr val="FF666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8043828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kalukhi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561" y="1690286"/>
            <a:ext cx="2468890" cy="1848627"/>
          </a:xfrm>
          <a:prstGeom prst="rect">
            <a:avLst/>
          </a:prstGeom>
        </p:spPr>
      </p:pic>
      <p:pic>
        <p:nvPicPr>
          <p:cNvPr id="8" name="Picture 7" descr="kalukhita 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73" y="1690286"/>
            <a:ext cx="2905498" cy="1848627"/>
          </a:xfrm>
          <a:prstGeom prst="rect">
            <a:avLst/>
          </a:prstGeom>
        </p:spPr>
      </p:pic>
      <p:pic>
        <p:nvPicPr>
          <p:cNvPr id="6" name="Picture 5" descr="kalukhita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4" t="8144" r="9367" b="6867"/>
          <a:stretch/>
        </p:blipFill>
        <p:spPr>
          <a:xfrm>
            <a:off x="836023" y="1690286"/>
            <a:ext cx="1301923" cy="184862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792635" y="3682789"/>
            <a:ext cx="1476295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763091" y="3667446"/>
            <a:ext cx="1476295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69203" y="3682789"/>
            <a:ext cx="1476295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50854" y="3729402"/>
            <a:ext cx="84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책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2483" y="3729402"/>
            <a:ext cx="84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그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책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8809" y="3729402"/>
            <a:ext cx="84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저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책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4" name="Picture 13" descr="BL9_CO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54" y="4546612"/>
            <a:ext cx="2742405" cy="2216431"/>
          </a:xfrm>
          <a:prstGeom prst="rect">
            <a:avLst/>
          </a:prstGeom>
        </p:spPr>
      </p:pic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3925413" y="5123084"/>
            <a:ext cx="5088253" cy="101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3680"/>
              </a:lnSpc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그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 책은 뭐예요</a:t>
            </a:r>
            <a:r>
              <a:rPr lang="ko-KR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  <a:endParaRPr lang="en-US" altLang="ko-KR" sz="2400" dirty="0" smtClean="0">
              <a:solidFill>
                <a:srgbClr val="000000"/>
              </a:solidFill>
              <a:ea typeface="나눔고딕"/>
              <a:cs typeface="나눔고딕"/>
            </a:endParaRPr>
          </a:p>
          <a:p>
            <a:pPr>
              <a:lnSpc>
                <a:spcPts val="3680"/>
              </a:lnSpc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		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이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 책은 경제학 교과서예요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  <a:endParaRPr lang="en-US" altLang="ko-KR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972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5" grpId="0"/>
      <p:bldP spid="9" grpId="0"/>
      <p:bldP spid="10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402298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593454"/>
            <a:ext cx="8109393" cy="1336951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363" y="1661170"/>
            <a:ext cx="810939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a typeface="나눔고딕"/>
                <a:cs typeface="나눔고딕"/>
              </a:rPr>
              <a:t>	When a thing is mentioned again in the same conversation, there is no need to repeat the noun, which can be replaced with </a:t>
            </a:r>
            <a:r>
              <a:rPr lang="ko-KR" altLang="en-US" sz="2400" dirty="0" smtClean="0">
                <a:ea typeface="나눔고딕"/>
                <a:cs typeface="나눔고딕"/>
              </a:rPr>
              <a:t>것</a:t>
            </a:r>
            <a:r>
              <a:rPr lang="en-US" altLang="ko-KR" sz="2400" dirty="0" smtClean="0"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ea typeface="나눔고딕"/>
                <a:cs typeface="나눔고딕"/>
              </a:rPr>
              <a:t>거 </a:t>
            </a:r>
            <a:r>
              <a:rPr lang="en-US" altLang="ko-KR" sz="2400" dirty="0" smtClean="0">
                <a:ea typeface="나눔고딕"/>
                <a:cs typeface="나눔고딕"/>
              </a:rPr>
              <a:t>‘thing’.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15503" y="2930406"/>
            <a:ext cx="1335922" cy="260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FF0080"/>
                </a:solidFill>
                <a:ea typeface="나눔고딕"/>
                <a:cs typeface="나눔고딕"/>
              </a:rPr>
              <a:t>이</a:t>
            </a:r>
            <a:r>
              <a:rPr lang="ko-KR" altLang="en-US" sz="2800" dirty="0" smtClean="0">
                <a:ea typeface="나눔고딕"/>
                <a:cs typeface="나눔고딕"/>
              </a:rPr>
              <a:t>것</a:t>
            </a:r>
            <a:r>
              <a:rPr lang="en-US" altLang="ko-KR" sz="2800" dirty="0" smtClean="0">
                <a:ea typeface="나눔고딕"/>
                <a:cs typeface="나눔고딕"/>
              </a:rPr>
              <a:t>/</a:t>
            </a:r>
            <a:r>
              <a:rPr lang="ko-KR" altLang="en-US" sz="2800" dirty="0" smtClean="0">
                <a:ea typeface="나눔고딕"/>
                <a:cs typeface="나눔고딕"/>
              </a:rPr>
              <a:t>거</a:t>
            </a:r>
            <a:endParaRPr lang="en-US" altLang="ko-KR" sz="2800" dirty="0" smtClean="0">
              <a:ea typeface="나눔고딕"/>
              <a:cs typeface="나눔고딕"/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008000"/>
                </a:solidFill>
                <a:ea typeface="나눔고딕"/>
                <a:cs typeface="나눔고딕"/>
              </a:rPr>
              <a:t>그</a:t>
            </a:r>
            <a:r>
              <a:rPr lang="ko-KR" altLang="en-US" sz="2800" dirty="0" smtClean="0">
                <a:ea typeface="나눔고딕"/>
                <a:cs typeface="나눔고딕"/>
              </a:rPr>
              <a:t>것</a:t>
            </a:r>
            <a:r>
              <a:rPr lang="en-US" altLang="ko-KR" sz="2800" dirty="0" smtClean="0">
                <a:ea typeface="나눔고딕"/>
                <a:cs typeface="나눔고딕"/>
              </a:rPr>
              <a:t>/</a:t>
            </a:r>
            <a:r>
              <a:rPr lang="ko-KR" altLang="en-US" sz="2800" dirty="0" smtClean="0">
                <a:ea typeface="나눔고딕"/>
                <a:cs typeface="나눔고딕"/>
              </a:rPr>
              <a:t>거</a:t>
            </a:r>
            <a:endParaRPr lang="en-US" altLang="ko-KR" sz="2800" dirty="0">
              <a:ea typeface="나눔고딕"/>
              <a:cs typeface="나눔고딕"/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0080FF"/>
                </a:solidFill>
                <a:ea typeface="나눔고딕"/>
                <a:cs typeface="나눔고딕"/>
              </a:rPr>
              <a:t>저</a:t>
            </a:r>
            <a:r>
              <a:rPr lang="ko-KR" altLang="en-US" sz="2800" dirty="0" smtClean="0">
                <a:ea typeface="나눔고딕"/>
                <a:cs typeface="나눔고딕"/>
              </a:rPr>
              <a:t>것</a:t>
            </a:r>
            <a:r>
              <a:rPr lang="en-US" altLang="ko-KR" sz="2800" dirty="0" smtClean="0">
                <a:ea typeface="나눔고딕"/>
                <a:cs typeface="나눔고딕"/>
              </a:rPr>
              <a:t>/</a:t>
            </a:r>
            <a:r>
              <a:rPr lang="ko-KR" altLang="en-US" sz="2800" dirty="0" smtClean="0">
                <a:ea typeface="나눔고딕"/>
                <a:cs typeface="나눔고딕"/>
              </a:rPr>
              <a:t>거</a:t>
            </a:r>
            <a:endParaRPr lang="en-US" altLang="ko-KR" sz="2800" dirty="0">
              <a:ea typeface="나눔고딕"/>
              <a:cs typeface="나눔고딕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627373" y="3057167"/>
            <a:ext cx="4016294" cy="70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2800" dirty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lang="en-US" altLang="ko-KR" sz="2800" dirty="0">
                <a:solidFill>
                  <a:srgbClr val="000000"/>
                </a:solidFill>
                <a:ea typeface="맑은 고딕" pitchFamily="50" charset="-127"/>
              </a:rPr>
              <a:t>this  </a:t>
            </a:r>
            <a:r>
              <a:rPr lang="en-US" altLang="ko-KR" sz="2800" dirty="0" smtClean="0">
                <a:solidFill>
                  <a:srgbClr val="000000"/>
                </a:solidFill>
                <a:ea typeface="맑은 고딕" pitchFamily="50" charset="-127"/>
              </a:rPr>
              <a:t>thing’ 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(near </a:t>
            </a: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Speaker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)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627373" y="3927902"/>
            <a:ext cx="3998410" cy="70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lang="en-US" altLang="ko-KR" sz="2800" dirty="0">
                <a:solidFill>
                  <a:srgbClr val="000000"/>
                </a:solidFill>
                <a:ea typeface="맑은 고딕" pitchFamily="50" charset="-127"/>
              </a:rPr>
              <a:t>that </a:t>
            </a:r>
            <a:r>
              <a:rPr lang="en-US" altLang="ko-KR" sz="2800" dirty="0" smtClean="0">
                <a:solidFill>
                  <a:srgbClr val="000000"/>
                </a:solidFill>
                <a:ea typeface="맑은 고딕" pitchFamily="50" charset="-127"/>
              </a:rPr>
              <a:t>thing’ 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(near L</a:t>
            </a: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istener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)</a:t>
            </a:r>
            <a:endParaRPr lang="ko-KR" altLang="en-US" sz="2800" dirty="0">
              <a:solidFill>
                <a:srgbClr val="FF6666"/>
              </a:solidFill>
              <a:ea typeface="맑은 고딕" pitchFamily="50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627373" y="4797404"/>
            <a:ext cx="3530283" cy="13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lang="en-US" altLang="ko-KR" sz="2800" dirty="0">
                <a:solidFill>
                  <a:srgbClr val="000000"/>
                </a:solidFill>
                <a:ea typeface="맑은 고딕" pitchFamily="50" charset="-127"/>
              </a:rPr>
              <a:t>that </a:t>
            </a:r>
            <a:r>
              <a:rPr lang="en-US" altLang="ko-KR" sz="2800" dirty="0" smtClean="0">
                <a:solidFill>
                  <a:srgbClr val="000000"/>
                </a:solidFill>
                <a:ea typeface="맑은 고딕" pitchFamily="50" charset="-127"/>
              </a:rPr>
              <a:t>thing </a:t>
            </a:r>
            <a:r>
              <a:rPr lang="en-US" altLang="ko-KR" sz="2800" dirty="0">
                <a:solidFill>
                  <a:srgbClr val="000000"/>
                </a:solidFill>
                <a:ea typeface="맑은 고딕" pitchFamily="50" charset="-127"/>
              </a:rPr>
              <a:t>over there’ </a:t>
            </a:r>
            <a:endParaRPr lang="en-US" altLang="ko-KR" sz="2800" dirty="0" smtClean="0">
              <a:solidFill>
                <a:srgbClr val="000000"/>
              </a:solidFill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(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a</a:t>
            </a: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way 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from both S &amp; L)</a:t>
            </a:r>
            <a:endParaRPr lang="ko-KR" altLang="en-US" sz="2800" dirty="0">
              <a:solidFill>
                <a:srgbClr val="FF666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60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622781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4" name="Picture 13" descr="BL9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31" y="4546612"/>
            <a:ext cx="2569009" cy="2076291"/>
          </a:xfrm>
          <a:prstGeom prst="rect">
            <a:avLst/>
          </a:prstGeom>
        </p:spPr>
      </p:pic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3877773" y="4930184"/>
            <a:ext cx="4712771" cy="101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3680"/>
              </a:lnSpc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그건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 뭐예요</a:t>
            </a:r>
            <a:r>
              <a:rPr lang="ko-KR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  <a:endParaRPr lang="en-US" altLang="ko-KR" sz="2400" dirty="0" smtClean="0">
              <a:solidFill>
                <a:srgbClr val="000000"/>
              </a:solidFill>
              <a:ea typeface="나눔고딕"/>
              <a:cs typeface="나눔고딕"/>
            </a:endParaRPr>
          </a:p>
          <a:p>
            <a:pPr>
              <a:lnSpc>
                <a:spcPts val="3680"/>
              </a:lnSpc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		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이건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 경제학 교과서예요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  <a:endParaRPr lang="en-US" altLang="ko-KR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753030"/>
              </p:ext>
            </p:extLst>
          </p:nvPr>
        </p:nvGraphicFramePr>
        <p:xfrm>
          <a:off x="610940" y="1475846"/>
          <a:ext cx="7979604" cy="27814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802"/>
                <a:gridCol w="3989802"/>
              </a:tblGrid>
              <a:tr h="5562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Full form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Contracted form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2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저것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이거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그거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저거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28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저것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400" b="1" dirty="0" smtClean="0">
                          <a:solidFill>
                            <a:srgbClr val="008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은</a:t>
                      </a:r>
                      <a:endParaRPr lang="en-US" sz="2400" b="1" dirty="0" smtClean="0">
                        <a:solidFill>
                          <a:srgbClr val="008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이건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그건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저건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28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저것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400" b="1" dirty="0" smtClean="0">
                          <a:solidFill>
                            <a:srgbClr val="008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endParaRPr lang="en-US" sz="2400" b="1" dirty="0" smtClean="0">
                        <a:solidFill>
                          <a:srgbClr val="008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이게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그게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저게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28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저것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400" b="1" dirty="0" smtClean="0">
                          <a:solidFill>
                            <a:srgbClr val="008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을</a:t>
                      </a:r>
                      <a:endParaRPr lang="en-US" sz="2400" b="1" dirty="0" smtClean="0">
                        <a:solidFill>
                          <a:srgbClr val="008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이걸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그걸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저걸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56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807406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593455"/>
            <a:ext cx="8109393" cy="131903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2363" y="1677245"/>
            <a:ext cx="810939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a typeface="나눔고딕"/>
                <a:cs typeface="나눔고딕"/>
              </a:rPr>
              <a:t>	For places, </a:t>
            </a:r>
            <a:r>
              <a:rPr lang="ko-KR" altLang="en-US" sz="2400" dirty="0" smtClean="0">
                <a:ea typeface="나눔고딕"/>
                <a:cs typeface="나눔고딕"/>
              </a:rPr>
              <a:t>여기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거기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or</a:t>
            </a:r>
            <a:r>
              <a:rPr lang="ko-KR" altLang="en-US" sz="2400" dirty="0" smtClean="0">
                <a:ea typeface="나눔고딕"/>
                <a:cs typeface="나눔고딕"/>
              </a:rPr>
              <a:t> 저기</a:t>
            </a:r>
            <a:r>
              <a:rPr lang="en-US" altLang="ko-KR" sz="2400" dirty="0" smtClean="0">
                <a:ea typeface="나눔고딕"/>
                <a:cs typeface="나눔고딕"/>
              </a:rPr>
              <a:t> is used where </a:t>
            </a:r>
            <a:r>
              <a:rPr lang="ko-KR" altLang="en-US" sz="2400" dirty="0" smtClean="0">
                <a:ea typeface="나눔고딕"/>
                <a:cs typeface="나눔고딕"/>
              </a:rPr>
              <a:t>이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그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and </a:t>
            </a:r>
            <a:r>
              <a:rPr lang="ko-KR" altLang="en-US" sz="2400" dirty="0" smtClean="0">
                <a:ea typeface="나눔고딕"/>
                <a:cs typeface="나눔고딕"/>
              </a:rPr>
              <a:t>저 </a:t>
            </a:r>
            <a:r>
              <a:rPr lang="en-US" altLang="ko-KR" sz="2400" dirty="0" smtClean="0">
                <a:ea typeface="나눔고딕"/>
                <a:cs typeface="나눔고딕"/>
              </a:rPr>
              <a:t>are built into these expressions. The locative particle </a:t>
            </a:r>
            <a:r>
              <a:rPr lang="ko-KR" altLang="en-US" sz="2400" dirty="0" smtClean="0">
                <a:ea typeface="나눔고딕"/>
                <a:cs typeface="나눔고딕"/>
              </a:rPr>
              <a:t>에</a:t>
            </a:r>
            <a:r>
              <a:rPr lang="en-US" altLang="ko-KR" sz="2400" dirty="0" smtClean="0">
                <a:ea typeface="나눔고딕"/>
                <a:cs typeface="나눔고딕"/>
              </a:rPr>
              <a:t> is often omitted, but other particles should remain.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3977" y="2912492"/>
            <a:ext cx="859713" cy="2605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FF0080"/>
                </a:solidFill>
                <a:ea typeface="나눔고딕"/>
                <a:cs typeface="나눔고딕"/>
              </a:rPr>
              <a:t>여기</a:t>
            </a:r>
            <a:endParaRPr lang="en-US" altLang="ko-KR" sz="2800" dirty="0" smtClean="0">
              <a:ea typeface="나눔고딕"/>
              <a:cs typeface="나눔고딕"/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008000"/>
                </a:solidFill>
                <a:ea typeface="나눔고딕"/>
                <a:cs typeface="나눔고딕"/>
              </a:rPr>
              <a:t>거기</a:t>
            </a:r>
            <a:endParaRPr lang="en-US" altLang="ko-KR" sz="2800" dirty="0">
              <a:ea typeface="나눔고딕"/>
              <a:cs typeface="나눔고딕"/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solidFill>
                  <a:srgbClr val="0080FF"/>
                </a:solidFill>
                <a:ea typeface="나눔고딕"/>
                <a:cs typeface="나눔고딕"/>
              </a:rPr>
              <a:t>저기</a:t>
            </a:r>
            <a:endParaRPr lang="en-US" altLang="ko-KR" sz="2800" dirty="0">
              <a:ea typeface="나눔고딕"/>
              <a:cs typeface="나눔고딕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627373" y="3057167"/>
            <a:ext cx="3244323" cy="70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ko-KR" altLang="en-US" sz="2800" dirty="0" smtClean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lang="en-US" altLang="ko-KR" sz="2800" dirty="0" smtClean="0">
                <a:solidFill>
                  <a:srgbClr val="000000"/>
                </a:solidFill>
                <a:ea typeface="맑은 고딕" pitchFamily="50" charset="-127"/>
              </a:rPr>
              <a:t>here’ 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(near </a:t>
            </a: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Speaker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)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627373" y="3927902"/>
            <a:ext cx="3358462" cy="70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lang="en-US" altLang="ko-KR" sz="2800" dirty="0" smtClean="0">
                <a:solidFill>
                  <a:srgbClr val="000000"/>
                </a:solidFill>
                <a:ea typeface="맑은 고딕" pitchFamily="50" charset="-127"/>
              </a:rPr>
              <a:t>there’ 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(near L</a:t>
            </a: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istener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)</a:t>
            </a:r>
            <a:endParaRPr lang="ko-KR" altLang="en-US" sz="2800" dirty="0">
              <a:solidFill>
                <a:srgbClr val="FF6666"/>
              </a:solidFill>
              <a:ea typeface="맑은 고딕" pitchFamily="50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627373" y="4797404"/>
            <a:ext cx="3530283" cy="134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lang="en-US" altLang="ko-KR" sz="2800" dirty="0" smtClean="0">
                <a:solidFill>
                  <a:srgbClr val="000000"/>
                </a:solidFill>
                <a:ea typeface="맑은 고딕" pitchFamily="50" charset="-127"/>
              </a:rPr>
              <a:t>over there’ </a:t>
            </a:r>
          </a:p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(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a</a:t>
            </a:r>
            <a:r>
              <a:rPr lang="en-US" altLang="ko-KR" sz="2800" dirty="0" smtClean="0">
                <a:solidFill>
                  <a:srgbClr val="FF6666"/>
                </a:solidFill>
                <a:ea typeface="맑은 고딕" pitchFamily="50" charset="-127"/>
              </a:rPr>
              <a:t>way </a:t>
            </a:r>
            <a:r>
              <a:rPr lang="en-US" altLang="ko-KR" sz="2800" dirty="0">
                <a:solidFill>
                  <a:srgbClr val="FF6666"/>
                </a:solidFill>
                <a:ea typeface="맑은 고딕" pitchFamily="50" charset="-127"/>
              </a:rPr>
              <a:t>from both S &amp; L)</a:t>
            </a:r>
            <a:endParaRPr lang="ko-KR" altLang="en-US" sz="2800" dirty="0">
              <a:solidFill>
                <a:srgbClr val="FF6666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75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6644956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-2926080" y="220227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29" y="1438886"/>
            <a:ext cx="2904908" cy="3130532"/>
          </a:xfrm>
          <a:prstGeom prst="rect">
            <a:avLst/>
          </a:prstGeom>
        </p:spPr>
      </p:pic>
      <p:pic>
        <p:nvPicPr>
          <p:cNvPr id="7" name="Picture 6" descr="cenhwa 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97" y="1613971"/>
            <a:ext cx="2870556" cy="2870556"/>
          </a:xfrm>
          <a:prstGeom prst="rect">
            <a:avLst/>
          </a:prstGeom>
        </p:spPr>
      </p:pic>
      <p:sp>
        <p:nvSpPr>
          <p:cNvPr id="8" name="Left-Right Arrow 7"/>
          <p:cNvSpPr/>
          <p:nvPr/>
        </p:nvSpPr>
        <p:spPr>
          <a:xfrm>
            <a:off x="3623410" y="2973994"/>
            <a:ext cx="1316519" cy="201365"/>
          </a:xfrm>
          <a:prstGeom prst="leftRightArrow">
            <a:avLst/>
          </a:prstGeom>
          <a:solidFill>
            <a:srgbClr val="FF6666"/>
          </a:solidFill>
          <a:ln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2428" y="4801762"/>
            <a:ext cx="8094795" cy="182776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826045" y="4859510"/>
            <a:ext cx="5825252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A: 	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여보세요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  _________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 도미노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피자지요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B: 	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네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A:	_________ 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하와이 대학교예요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  <a:endParaRPr lang="en-US" altLang="ko-KR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4189" y="1521031"/>
            <a:ext cx="945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UHM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995129" y="4967940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거기</a:t>
            </a:r>
            <a:endParaRPr lang="en-US" sz="24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45148" y="6052207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여기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85966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9019372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631440"/>
            <a:ext cx="8109393" cy="55295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2133" y="1662420"/>
            <a:ext cx="137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Summary</a:t>
            </a:r>
            <a:endParaRPr lang="en-US" sz="2400" dirty="0"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102465"/>
              </p:ext>
            </p:extLst>
          </p:nvPr>
        </p:nvGraphicFramePr>
        <p:xfrm>
          <a:off x="424319" y="2574206"/>
          <a:ext cx="8247436" cy="37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859"/>
                <a:gridCol w="2061859"/>
                <a:gridCol w="2061859"/>
                <a:gridCol w="2061859"/>
              </a:tblGrid>
              <a:tr h="74600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이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그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저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0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thing/object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이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그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endParaRPr lang="en-US" sz="2400" dirty="0" smtClean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저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endParaRPr lang="en-US" sz="2400" dirty="0" smtClean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0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person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0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direction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60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place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20249" y="4226153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 사람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31265" y="4226153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그 사람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3257" y="4226153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 사람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9831" y="4962620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이쪽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9433" y="4962620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그쪽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3816" y="4962620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저쪽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9831" y="5705137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여기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9433" y="5705137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거기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3816" y="5705137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저기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47554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569888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08193" y="1542653"/>
            <a:ext cx="8215313" cy="618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NOUN 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근처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nearby</a:t>
            </a:r>
            <a:r>
              <a:rPr lang="en-US" altLang="ko-KR" dirty="0">
                <a:ea typeface="나눔고딕"/>
                <a:cs typeface="나눔고딕"/>
              </a:rPr>
              <a:t>, vicinity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말씀 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hon</a:t>
            </a:r>
            <a:r>
              <a:rPr lang="en-US" altLang="ko-KR" i="1" dirty="0">
                <a:solidFill>
                  <a:srgbClr val="008000"/>
                </a:solidFill>
                <a:ea typeface="나눔고딕"/>
                <a:cs typeface="나눔고딕"/>
              </a:rPr>
              <a:t>.</a:t>
            </a:r>
            <a:r>
              <a:rPr lang="en-US" altLang="ko-KR" dirty="0">
                <a:ea typeface="나눔고딕"/>
                <a:cs typeface="나눔고딕"/>
              </a:rPr>
              <a:t> speech, words </a:t>
            </a:r>
          </a:p>
          <a:p>
            <a:pPr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시청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>
                <a:ea typeface="나눔고딕"/>
                <a:cs typeface="나눔고딕"/>
              </a:rPr>
              <a:t>	city hall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역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station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오른쪽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right </a:t>
            </a:r>
            <a:r>
              <a:rPr lang="en-US" altLang="ko-KR" dirty="0">
                <a:ea typeface="나눔고딕"/>
                <a:cs typeface="나눔고딕"/>
              </a:rPr>
              <a:t>side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왼쪽 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left </a:t>
            </a:r>
            <a:r>
              <a:rPr lang="en-US" altLang="ko-KR" dirty="0">
                <a:ea typeface="나눔고딕"/>
                <a:cs typeface="나눔고딕"/>
              </a:rPr>
              <a:t>side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우표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stamp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은행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>
                <a:ea typeface="나눔고딕"/>
                <a:cs typeface="나눔고딕"/>
              </a:rPr>
              <a:t>	bank</a:t>
            </a:r>
          </a:p>
          <a:p>
            <a:pPr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의사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>
                <a:ea typeface="나눔고딕"/>
                <a:cs typeface="나눔고딕"/>
              </a:rPr>
              <a:t>	doctor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처음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the </a:t>
            </a:r>
            <a:r>
              <a:rPr lang="en-US" altLang="ko-KR" dirty="0">
                <a:ea typeface="나눔고딕"/>
                <a:cs typeface="나눔고딕"/>
              </a:rPr>
              <a:t>first time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호선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subway </a:t>
            </a:r>
            <a:r>
              <a:rPr lang="en-US" altLang="ko-KR" dirty="0">
                <a:ea typeface="나눔고딕"/>
                <a:cs typeface="나눔고딕"/>
              </a:rPr>
              <a:t>line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좀 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a </a:t>
            </a:r>
            <a:r>
              <a:rPr lang="en-US" altLang="ko-KR" dirty="0">
                <a:ea typeface="나눔고딕"/>
                <a:cs typeface="나눔고딕"/>
              </a:rPr>
              <a:t>little (=</a:t>
            </a:r>
            <a:r>
              <a:rPr lang="ko-KR" altLang="en-US" dirty="0">
                <a:ea typeface="나눔고딕"/>
                <a:cs typeface="나눔고딕"/>
              </a:rPr>
              <a:t>조금</a:t>
            </a:r>
            <a:r>
              <a:rPr lang="en-US" altLang="ko-KR" dirty="0">
                <a:ea typeface="나눔고딕"/>
                <a:cs typeface="나눔고딕"/>
              </a:rPr>
              <a:t>)</a:t>
            </a:r>
          </a:p>
          <a:p>
            <a:pPr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쭉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straight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돌다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도세요</a:t>
            </a:r>
            <a:r>
              <a:rPr lang="en-US" altLang="ko-KR" dirty="0">
                <a:ea typeface="나눔고딕"/>
                <a:cs typeface="나눔고딕"/>
              </a:rPr>
              <a:t>)       	</a:t>
            </a:r>
            <a:r>
              <a:rPr lang="en-US" altLang="ko-KR" dirty="0" smtClean="0">
                <a:ea typeface="나눔고딕"/>
                <a:cs typeface="나눔고딕"/>
              </a:rPr>
              <a:t>	to </a:t>
            </a:r>
            <a:r>
              <a:rPr lang="en-US" altLang="ko-KR" dirty="0">
                <a:ea typeface="나눔고딕"/>
                <a:cs typeface="나눔고딕"/>
              </a:rPr>
              <a:t>turn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팔다</a:t>
            </a:r>
            <a:r>
              <a:rPr lang="en-US" altLang="ko-KR" dirty="0">
                <a:ea typeface="나눔고딕"/>
                <a:cs typeface="나눔고딕"/>
              </a:rPr>
              <a:t>	             		</a:t>
            </a:r>
            <a:r>
              <a:rPr lang="en-US" altLang="ko-KR" dirty="0" smtClean="0">
                <a:ea typeface="나눔고딕"/>
                <a:cs typeface="나눔고딕"/>
              </a:rPr>
              <a:t>	to </a:t>
            </a:r>
            <a:r>
              <a:rPr lang="en-US" altLang="ko-KR" dirty="0">
                <a:ea typeface="나눔고딕"/>
                <a:cs typeface="나눔고딕"/>
              </a:rPr>
              <a:t>sell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묻다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묻겠습니다</a:t>
            </a:r>
            <a:r>
              <a:rPr lang="en-US" altLang="ko-KR" dirty="0">
                <a:ea typeface="나눔고딕"/>
                <a:cs typeface="나눔고딕"/>
              </a:rPr>
              <a:t>)	</a:t>
            </a:r>
            <a:r>
              <a:rPr lang="en-US" altLang="ko-KR" dirty="0" smtClean="0">
                <a:ea typeface="나눔고딕"/>
                <a:cs typeface="나눔고딕"/>
              </a:rPr>
              <a:t>	to </a:t>
            </a:r>
            <a:r>
              <a:rPr lang="en-US" altLang="ko-KR" dirty="0">
                <a:ea typeface="나눔고딕"/>
                <a:cs typeface="나눔고딕"/>
              </a:rPr>
              <a:t>ask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뵙다 </a:t>
            </a:r>
            <a:r>
              <a:rPr lang="en-US" altLang="ko-KR" dirty="0">
                <a:ea typeface="나눔고딕"/>
                <a:cs typeface="나눔고딕"/>
              </a:rPr>
              <a:t>			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hum</a:t>
            </a:r>
            <a:r>
              <a:rPr lang="ko-KR" altLang="ko-KR" dirty="0" smtClean="0">
                <a:solidFill>
                  <a:srgbClr val="008000"/>
                </a:solidFill>
                <a:ea typeface="나눔고딕"/>
                <a:cs typeface="나눔고딕"/>
              </a:rPr>
              <a:t>.</a:t>
            </a:r>
            <a:r>
              <a:rPr lang="ko-KR" altLang="ko-KR" dirty="0" smtClean="0">
                <a:ea typeface="나눔고딕"/>
                <a:cs typeface="나눔고딕"/>
              </a:rPr>
              <a:t> </a:t>
            </a:r>
            <a:r>
              <a:rPr lang="en-US" altLang="ko-KR" dirty="0">
                <a:ea typeface="나눔고딕"/>
                <a:cs typeface="나눔고딕"/>
              </a:rPr>
              <a:t>to see</a:t>
            </a:r>
          </a:p>
          <a:p>
            <a:pPr>
              <a:defRPr/>
            </a:pPr>
            <a:endParaRPr lang="en-US" altLang="ko-KR" b="1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감사하다</a:t>
            </a:r>
            <a:r>
              <a:rPr lang="en-US" altLang="ko-KR" dirty="0">
                <a:ea typeface="나눔고딕"/>
                <a:cs typeface="나눔고딕"/>
              </a:rPr>
              <a:t> (</a:t>
            </a:r>
            <a:r>
              <a:rPr lang="ko-KR" altLang="en-US" dirty="0">
                <a:ea typeface="나눔고딕"/>
                <a:cs typeface="나눔고딕"/>
              </a:rPr>
              <a:t>감사합니다</a:t>
            </a:r>
            <a:r>
              <a:rPr lang="en-US" altLang="ko-KR" dirty="0">
                <a:ea typeface="나눔고딕"/>
                <a:cs typeface="나눔고딕"/>
              </a:rPr>
              <a:t>) 	to be thankful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미안하다</a:t>
            </a:r>
            <a:r>
              <a:rPr lang="en-US" altLang="ko-KR" dirty="0">
                <a:ea typeface="나눔고딕"/>
                <a:cs typeface="나눔고딕"/>
              </a:rPr>
              <a:t>				to be sorry</a:t>
            </a:r>
          </a:p>
          <a:p>
            <a:pPr>
              <a:defRPr/>
            </a:pPr>
            <a:endParaRPr lang="en-US" altLang="ko-KR" b="1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</a:p>
          <a:p>
            <a:pPr>
              <a:defRPr/>
            </a:pP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으</a:t>
            </a:r>
            <a:r>
              <a:rPr lang="en-US" altLang="ko-KR" dirty="0">
                <a:ea typeface="나눔고딕"/>
                <a:cs typeface="나눔고딕"/>
              </a:rPr>
              <a:t>)</a:t>
            </a:r>
            <a:r>
              <a:rPr lang="ko-KR" altLang="en-US" dirty="0">
                <a:ea typeface="나눔고딕"/>
                <a:cs typeface="나눔고딕"/>
              </a:rPr>
              <a:t>로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toward</a:t>
            </a:r>
            <a:r>
              <a:rPr lang="en-US" altLang="ko-KR" dirty="0">
                <a:ea typeface="나눔고딕"/>
                <a:cs typeface="나눔고딕"/>
              </a:rPr>
              <a:t>, to</a:t>
            </a:r>
          </a:p>
          <a:p>
            <a:pPr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>
              <a:defRPr/>
            </a:pPr>
            <a:r>
              <a:rPr lang="en-US" altLang="ko-KR" dirty="0">
                <a:ea typeface="나눔고딕"/>
                <a:cs typeface="나눔고딕"/>
              </a:rPr>
              <a:t>~</a:t>
            </a:r>
            <a:r>
              <a:rPr lang="ko-KR" altLang="en-US" dirty="0">
                <a:ea typeface="나눔고딕"/>
                <a:cs typeface="나눔고딕"/>
              </a:rPr>
              <a:t>습니다</a:t>
            </a:r>
            <a:r>
              <a:rPr lang="en-US" altLang="ko-KR" dirty="0">
                <a:ea typeface="나눔고딕"/>
                <a:cs typeface="나눔고딕"/>
              </a:rPr>
              <a:t>/</a:t>
            </a:r>
            <a:r>
              <a:rPr lang="ko-KR" altLang="en-US" dirty="0">
                <a:ea typeface="나눔고딕"/>
                <a:cs typeface="나눔고딕"/>
              </a:rPr>
              <a:t>ㅂ니다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</a:p>
          <a:p>
            <a:pPr>
              <a:defRPr/>
            </a:pPr>
            <a:r>
              <a:rPr lang="en-US" altLang="ko-KR" dirty="0">
                <a:ea typeface="나눔고딕"/>
                <a:cs typeface="나눔고딕"/>
              </a:rPr>
              <a:t>      deferential ending for statement</a:t>
            </a:r>
          </a:p>
          <a:p>
            <a:pPr>
              <a:defRPr/>
            </a:pPr>
            <a:r>
              <a:rPr lang="en-US" altLang="ko-KR" dirty="0">
                <a:ea typeface="나눔고딕"/>
                <a:cs typeface="나눔고딕"/>
              </a:rPr>
              <a:t>~</a:t>
            </a:r>
            <a:r>
              <a:rPr lang="ko-KR" altLang="en-US" dirty="0">
                <a:ea typeface="나눔고딕"/>
                <a:cs typeface="나눔고딕"/>
              </a:rPr>
              <a:t>습니까</a:t>
            </a:r>
            <a:r>
              <a:rPr lang="en-US" altLang="ko-KR" dirty="0">
                <a:ea typeface="나눔고딕"/>
                <a:cs typeface="나눔고딕"/>
              </a:rPr>
              <a:t>/</a:t>
            </a:r>
            <a:r>
              <a:rPr lang="ko-KR" altLang="en-US" dirty="0">
                <a:ea typeface="나눔고딕"/>
                <a:cs typeface="나눔고딕"/>
              </a:rPr>
              <a:t>ㅂ니까</a:t>
            </a:r>
            <a:r>
              <a:rPr lang="en-US" altLang="ko-KR" dirty="0">
                <a:ea typeface="나눔고딕"/>
                <a:cs typeface="나눔고딕"/>
              </a:rPr>
              <a:t>? </a:t>
            </a:r>
          </a:p>
          <a:p>
            <a:pPr>
              <a:defRPr/>
            </a:pPr>
            <a:r>
              <a:rPr lang="en-US" altLang="ko-KR" dirty="0">
                <a:ea typeface="나눔고딕"/>
                <a:cs typeface="나눔고딕"/>
              </a:rPr>
              <a:t>      deferential ending for a question</a:t>
            </a:r>
          </a:p>
          <a:p>
            <a:pPr>
              <a:defRPr/>
            </a:pPr>
            <a:r>
              <a:rPr lang="en-US" altLang="ko-KR" dirty="0">
                <a:ea typeface="나눔고딕"/>
                <a:cs typeface="나눔고딕"/>
              </a:rPr>
              <a:t>	</a:t>
            </a:r>
          </a:p>
        </p:txBody>
      </p:sp>
      <p:pic>
        <p:nvPicPr>
          <p:cNvPr id="2" name="L8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4" y="748050"/>
            <a:ext cx="465450" cy="39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003219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08193" y="1288653"/>
            <a:ext cx="8215313" cy="618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NOUN 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가운데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the </a:t>
            </a:r>
            <a:r>
              <a:rPr lang="en-US" altLang="ko-KR" dirty="0">
                <a:ea typeface="나눔고딕"/>
                <a:cs typeface="나눔고딕"/>
              </a:rPr>
              <a:t>middle, the center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건너편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the </a:t>
            </a:r>
            <a:r>
              <a:rPr lang="en-US" altLang="ko-KR" dirty="0">
                <a:ea typeface="나눔고딕"/>
                <a:cs typeface="나눔고딕"/>
              </a:rPr>
              <a:t>other side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교회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church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꽃집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flower </a:t>
            </a:r>
            <a:r>
              <a:rPr lang="en-US" altLang="ko-KR" dirty="0">
                <a:ea typeface="나눔고딕"/>
                <a:cs typeface="나눔고딕"/>
              </a:rPr>
              <a:t>shop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동네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neighborhood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슈퍼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supermarket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약국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drugstore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지도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map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쪽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side</a:t>
            </a:r>
            <a:r>
              <a:rPr lang="en-US" altLang="ko-KR" dirty="0">
                <a:ea typeface="나눔고딕"/>
                <a:cs typeface="나눔고딕"/>
              </a:rPr>
              <a:t>, direction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초등학교 </a:t>
            </a:r>
            <a:r>
              <a:rPr lang="en-US" altLang="ko-KR" dirty="0" smtClean="0">
                <a:ea typeface="나눔고딕"/>
                <a:cs typeface="나눔고딕"/>
              </a:rPr>
              <a:t>	elementary </a:t>
            </a:r>
            <a:r>
              <a:rPr lang="en-US" altLang="ko-KR" dirty="0">
                <a:ea typeface="나눔고딕"/>
                <a:cs typeface="나눔고딕"/>
              </a:rPr>
              <a:t>school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테니스장 </a:t>
            </a:r>
            <a:r>
              <a:rPr lang="en-US" altLang="ko-KR" dirty="0" smtClean="0">
                <a:ea typeface="나눔고딕"/>
                <a:cs typeface="나눔고딕"/>
              </a:rPr>
              <a:t>	tennis </a:t>
            </a:r>
            <a:r>
              <a:rPr lang="en-US" altLang="ko-KR" dirty="0">
                <a:ea typeface="나눔고딕"/>
                <a:cs typeface="나눔고딕"/>
              </a:rPr>
              <a:t>court</a:t>
            </a:r>
          </a:p>
          <a:p>
            <a:pPr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COUNTER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군데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place</a:t>
            </a:r>
            <a:r>
              <a:rPr lang="en-US" altLang="ko-KR" dirty="0">
                <a:ea typeface="나눔고딕"/>
                <a:cs typeface="나눔고딕"/>
              </a:rPr>
              <a:t>, spot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번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number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>
              <a:defRPr/>
            </a:pPr>
            <a:r>
              <a:rPr lang="en-US" altLang="ko-KR" dirty="0">
                <a:ea typeface="나눔고딕"/>
                <a:cs typeface="나눔고딕"/>
              </a:rPr>
              <a:t>~</a:t>
            </a:r>
            <a:r>
              <a:rPr lang="ko-KR" altLang="en-US" dirty="0">
                <a:ea typeface="나눔고딕"/>
                <a:cs typeface="나눔고딕"/>
              </a:rPr>
              <a:t>지요</a:t>
            </a:r>
            <a:r>
              <a:rPr lang="en-US" altLang="ko-KR" dirty="0">
                <a:ea typeface="나눔고딕"/>
                <a:cs typeface="나눔고딕"/>
              </a:rPr>
              <a:t>? </a:t>
            </a:r>
            <a:r>
              <a:rPr lang="en-US" altLang="ko-KR" dirty="0" smtClean="0">
                <a:ea typeface="나눔고딕"/>
                <a:cs typeface="나눔고딕"/>
              </a:rPr>
              <a:t>		isn’t </a:t>
            </a:r>
            <a:r>
              <a:rPr lang="en-US" altLang="ko-KR" dirty="0">
                <a:ea typeface="나눔고딕"/>
                <a:cs typeface="나눔고딕"/>
              </a:rPr>
              <a:t>it (seeking agreement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PRONOUN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여기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here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거기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there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저기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over </a:t>
            </a:r>
            <a:r>
              <a:rPr lang="en-US" altLang="ko-KR" dirty="0">
                <a:ea typeface="나눔고딕"/>
                <a:cs typeface="나눔고딕"/>
              </a:rPr>
              <a:t>there</a:t>
            </a:r>
          </a:p>
          <a:p>
            <a:pPr>
              <a:defRPr/>
            </a:pPr>
            <a:endParaRPr lang="en-US" altLang="ko-KR" b="1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r>
              <a:rPr lang="en-US" altLang="ko-KR" b="1" dirty="0">
                <a:ea typeface="나눔고딕"/>
                <a:cs typeface="나눔고딕"/>
              </a:rPr>
              <a:t> 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내리다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내리세요</a:t>
            </a:r>
            <a:r>
              <a:rPr lang="en-US" altLang="ko-KR" dirty="0">
                <a:ea typeface="나눔고딕"/>
                <a:cs typeface="나눔고딕"/>
              </a:rPr>
              <a:t>)  </a:t>
            </a:r>
            <a:r>
              <a:rPr lang="en-US" altLang="ko-KR" dirty="0" smtClean="0">
                <a:ea typeface="나눔고딕"/>
                <a:cs typeface="나눔고딕"/>
              </a:rPr>
              <a:t>		to </a:t>
            </a:r>
            <a:r>
              <a:rPr lang="en-US" altLang="ko-KR" dirty="0">
                <a:ea typeface="나눔고딕"/>
                <a:cs typeface="나눔고딕"/>
              </a:rPr>
              <a:t>get off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타다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타고</a:t>
            </a:r>
            <a:r>
              <a:rPr lang="en-US" altLang="ko-KR" dirty="0">
                <a:ea typeface="나눔고딕"/>
                <a:cs typeface="나눔고딕"/>
              </a:rPr>
              <a:t>)       	 </a:t>
            </a:r>
            <a:r>
              <a:rPr lang="en-US" altLang="ko-KR" dirty="0" smtClean="0">
                <a:ea typeface="나눔고딕"/>
                <a:cs typeface="나눔고딕"/>
              </a:rPr>
              <a:t>		to </a:t>
            </a:r>
            <a:r>
              <a:rPr lang="en-US" altLang="ko-KR" dirty="0">
                <a:ea typeface="나눔고딕"/>
                <a:cs typeface="나눔고딕"/>
              </a:rPr>
              <a:t>get in/on </a:t>
            </a:r>
          </a:p>
          <a:p>
            <a:pPr>
              <a:defRPr/>
            </a:pPr>
            <a:endParaRPr lang="en-US" altLang="ko-KR" b="1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깨끗하다               </a:t>
            </a:r>
            <a:r>
              <a:rPr lang="en-US" altLang="ko-KR" dirty="0" smtClean="0">
                <a:ea typeface="나눔고딕"/>
                <a:cs typeface="나눔고딕"/>
              </a:rPr>
              <a:t>		to </a:t>
            </a:r>
            <a:r>
              <a:rPr lang="en-US" altLang="ko-KR" dirty="0">
                <a:ea typeface="나눔고딕"/>
                <a:cs typeface="나눔고딕"/>
              </a:rPr>
              <a:t>be clean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따뜻하다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따뜻해요</a:t>
            </a:r>
            <a:r>
              <a:rPr lang="en-US" altLang="ko-KR" dirty="0">
                <a:ea typeface="나눔고딕"/>
                <a:cs typeface="나눔고딕"/>
              </a:rPr>
              <a:t>) </a:t>
            </a:r>
            <a:r>
              <a:rPr lang="en-US" altLang="ko-KR" dirty="0" smtClean="0">
                <a:ea typeface="나눔고딕"/>
                <a:cs typeface="나눔고딕"/>
              </a:rPr>
              <a:t>		to </a:t>
            </a:r>
            <a:r>
              <a:rPr lang="en-US" altLang="ko-KR" dirty="0">
                <a:ea typeface="나눔고딕"/>
                <a:cs typeface="나눔고딕"/>
              </a:rPr>
              <a:t>be warm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조용하다</a:t>
            </a:r>
            <a:r>
              <a:rPr lang="en-US" altLang="ko-KR" dirty="0">
                <a:ea typeface="나눔고딕"/>
                <a:cs typeface="나눔고딕"/>
              </a:rPr>
              <a:t>	   </a:t>
            </a:r>
            <a:r>
              <a:rPr lang="en-US" altLang="ko-KR" dirty="0" smtClean="0">
                <a:ea typeface="나눔고딕"/>
                <a:cs typeface="나눔고딕"/>
              </a:rPr>
              <a:t>			to </a:t>
            </a:r>
            <a:r>
              <a:rPr lang="en-US" altLang="ko-KR" dirty="0">
                <a:ea typeface="나눔고딕"/>
                <a:cs typeface="나눔고딕"/>
              </a:rPr>
              <a:t>be quiet</a:t>
            </a:r>
          </a:p>
          <a:p>
            <a:pPr>
              <a:defRPr/>
            </a:pPr>
            <a:endParaRPr lang="en-US" altLang="ko-KR" b="1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PRE-NOUN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여러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many</a:t>
            </a:r>
            <a:r>
              <a:rPr lang="en-US" altLang="ko-KR" dirty="0">
                <a:ea typeface="나눔고딕"/>
                <a:cs typeface="나눔고딕"/>
              </a:rPr>
              <a:t>, several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이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this</a:t>
            </a:r>
            <a:r>
              <a:rPr lang="ko-KR" altLang="en-US" dirty="0" smtClean="0">
                <a:ea typeface="나눔고딕"/>
                <a:cs typeface="나눔고딕"/>
              </a:rPr>
              <a:t> 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그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that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저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that (</a:t>
            </a:r>
            <a:r>
              <a:rPr lang="en-US" altLang="ko-KR" dirty="0">
                <a:ea typeface="나눔고딕"/>
                <a:cs typeface="나눔고딕"/>
              </a:rPr>
              <a:t>over there)</a:t>
            </a:r>
          </a:p>
        </p:txBody>
      </p:sp>
      <p:pic>
        <p:nvPicPr>
          <p:cNvPr id="2" name="L8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6" y="694616"/>
            <a:ext cx="528351" cy="4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0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0339038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말씀 좀 묻겠습니다</a:t>
                      </a:r>
                      <a:r>
                        <a:rPr lang="ko-KR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altLang="ko-KR" sz="2400" b="1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L8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1" y="722681"/>
            <a:ext cx="476742" cy="408059"/>
          </a:xfrm>
          <a:prstGeom prst="rect">
            <a:avLst/>
          </a:prstGeom>
        </p:spPr>
      </p:pic>
      <p:pic>
        <p:nvPicPr>
          <p:cNvPr id="8" name="Picture 7" descr="BL8_CO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r="5909" b="11071"/>
          <a:stretch/>
        </p:blipFill>
        <p:spPr>
          <a:xfrm>
            <a:off x="5984625" y="1409700"/>
            <a:ext cx="3128399" cy="2338772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95288" y="1527694"/>
            <a:ext cx="8286750" cy="491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저기요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말씀 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좀 묻겠습니다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이 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근처에 우체국이 어디 있습니까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ct val="130000"/>
              </a:lnSpc>
            </a:pP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여자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: 		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저기 은행 보이지요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ct val="130000"/>
              </a:lnSpc>
            </a:pP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: 		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여자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: 		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거기서 오른쪽으로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도세요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그리고 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쭉 가세요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 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그럼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백화점이 보일 거예요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우체국은 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건너편에 있어요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: 		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감사합니다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 </a:t>
            </a:r>
          </a:p>
          <a:p>
            <a:pPr>
              <a:lnSpc>
                <a:spcPct val="130000"/>
              </a:lnSpc>
            </a:pP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덕수궁은 여기서 어떻게 갑니까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ct val="130000"/>
              </a:lnSpc>
            </a:pP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여자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지하철 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호선을 타고 시청역에서 내리세요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: 		</a:t>
            </a:r>
            <a:r>
              <a:rPr lang="ko-KR" altLang="en-US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정말 감사합니다</a:t>
            </a:r>
            <a:r>
              <a:rPr lang="en-US" altLang="ko-KR" sz="22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361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663582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Deferential</a:t>
                      </a:r>
                      <a:r>
                        <a:rPr lang="en-US" sz="3000" b="1" baseline="0" dirty="0" smtClean="0"/>
                        <a:t> Style </a:t>
                      </a:r>
                      <a:r>
                        <a:rPr 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습니다</a:t>
                      </a:r>
                      <a:r>
                        <a:rPr lang="en-US" altLang="ko-KR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2700" y="1482345"/>
            <a:ext cx="8332792" cy="1795220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6070" y="1709196"/>
            <a:ext cx="79751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	The deferential style is used mostly in formal settings, for example, news broadcasting, conference, business meetings, public lectures, formal interviews, and so forth.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1198333" y="3790187"/>
            <a:ext cx="3147187" cy="2378381"/>
          </a:xfrm>
          <a:prstGeom prst="roundRect">
            <a:avLst/>
          </a:prstGeom>
          <a:noFill/>
          <a:ln w="19050" cmpd="sng">
            <a:solidFill>
              <a:srgbClr val="FF666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766878" y="3790187"/>
            <a:ext cx="3147187" cy="2378381"/>
          </a:xfrm>
          <a:prstGeom prst="roundRect">
            <a:avLst/>
          </a:prstGeom>
          <a:noFill/>
          <a:ln w="19050" cmpd="sng">
            <a:solidFill>
              <a:srgbClr val="FF666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3394" y="4037567"/>
            <a:ext cx="2237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습니다</a:t>
            </a:r>
            <a:r>
              <a:rPr lang="en-US" altLang="ko-KR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ㅂ니다</a:t>
            </a:r>
            <a:endParaRPr lang="en-US" sz="24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8561" y="4032361"/>
            <a:ext cx="2404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습니까</a:t>
            </a:r>
            <a:r>
              <a:rPr lang="en-US" altLang="ko-KR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ㅂ니까</a:t>
            </a:r>
            <a:r>
              <a:rPr lang="en-US" altLang="ko-KR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?</a:t>
            </a:r>
            <a:endParaRPr lang="en-US" sz="24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5075" y="4727016"/>
            <a:ext cx="2772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formal counterpart</a:t>
            </a:r>
          </a:p>
          <a:p>
            <a:pPr algn="ctr"/>
            <a:r>
              <a:rPr lang="en-US" sz="2000" dirty="0" smtClean="0"/>
              <a:t> to statement ending</a:t>
            </a:r>
          </a:p>
          <a:p>
            <a:pPr algn="ctr"/>
            <a:endParaRPr lang="en-US" sz="2000" dirty="0"/>
          </a:p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어요</a:t>
            </a:r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아요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45734" y="4727016"/>
            <a:ext cx="27722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The formal counterpart </a:t>
            </a:r>
          </a:p>
          <a:p>
            <a:pPr algn="ctr"/>
            <a:r>
              <a:rPr lang="en-US" sz="2000" dirty="0" smtClean="0"/>
              <a:t>to question ending</a:t>
            </a:r>
          </a:p>
          <a:p>
            <a:endParaRPr lang="en-US" dirty="0"/>
          </a:p>
          <a:p>
            <a:pPr algn="ctr"/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어요</a:t>
            </a:r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아요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7413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10" grpId="0" animBg="1"/>
      <p:bldP spid="11" grpId="0" animBg="1"/>
      <p:bldP spid="3" grpId="0"/>
      <p:bldP spid="12" grpId="0"/>
      <p:bldP spid="4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1187802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Deferential</a:t>
                      </a:r>
                      <a:r>
                        <a:rPr lang="en-US" sz="3000" b="1" baseline="0" dirty="0" smtClean="0"/>
                        <a:t> Style </a:t>
                      </a:r>
                      <a:r>
                        <a:rPr 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습니다</a:t>
                      </a:r>
                      <a:r>
                        <a:rPr lang="en-US" altLang="ko-KR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966271" y="2837289"/>
            <a:ext cx="3835146" cy="3436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971550" indent="-5143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lvl="1" eaLnBrk="1" latinLnBrk="1" hangingPunct="1">
              <a:lnSpc>
                <a:spcPts val="2920"/>
              </a:lnSpc>
              <a:spcBef>
                <a:spcPts val="1272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처음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뵙겠</a:t>
            </a: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습니다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.	</a:t>
            </a:r>
          </a:p>
          <a:p>
            <a:pPr lvl="1" eaLnBrk="1" latinLnBrk="1" hangingPunct="1">
              <a:spcBef>
                <a:spcPts val="1272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반갑</a:t>
            </a: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습니다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lvl="1" eaLnBrk="1" latinLnBrk="1" hangingPunct="1">
              <a:spcBef>
                <a:spcPts val="1272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실례</a:t>
            </a: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합니다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lvl="1" eaLnBrk="1" latinLnBrk="1" hangingPunct="1">
              <a:spcBef>
                <a:spcPts val="1272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말씀 좀 묻겠</a:t>
            </a: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습니다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. 	</a:t>
            </a:r>
          </a:p>
          <a:p>
            <a:pPr lvl="1" eaLnBrk="1" latinLnBrk="1" hangingPunct="1">
              <a:spcBef>
                <a:spcPts val="1272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미안</a:t>
            </a: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합니다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lvl="1" eaLnBrk="1" latinLnBrk="1" hangingPunct="1">
              <a:spcBef>
                <a:spcPts val="1272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감사</a:t>
            </a: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합니다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.	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5630" y="1476941"/>
            <a:ext cx="8301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Bef>
                <a:spcPct val="20000"/>
              </a:spcBef>
            </a:pPr>
            <a:r>
              <a:rPr lang="en-US" altLang="ko-KR" sz="2400" dirty="0">
                <a:ea typeface="나눔고딕"/>
                <a:cs typeface="나눔고딕"/>
              </a:rPr>
              <a:t>Some fixed expressions are usually used in deferential style that ends in </a:t>
            </a:r>
            <a:r>
              <a:rPr lang="en-US" altLang="ko-KR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~ </a:t>
            </a:r>
            <a:r>
              <a:rPr lang="ko-KR" altLang="en-US" sz="2400" b="1" dirty="0">
                <a:solidFill>
                  <a:srgbClr val="FF6666"/>
                </a:solidFill>
                <a:ea typeface="나눔고딕"/>
                <a:cs typeface="나눔고딕"/>
              </a:rPr>
              <a:t>습니다</a:t>
            </a:r>
            <a:r>
              <a:rPr lang="en-US" altLang="ko-KR" sz="2400" b="1" dirty="0">
                <a:solidFill>
                  <a:srgbClr val="FF6666"/>
                </a:solidFill>
                <a:ea typeface="나눔고딕"/>
                <a:cs typeface="나눔고딕"/>
              </a:rPr>
              <a:t>/</a:t>
            </a:r>
            <a:r>
              <a:rPr lang="ko-KR" altLang="en-US" sz="2400" b="1" dirty="0">
                <a:solidFill>
                  <a:srgbClr val="FF6666"/>
                </a:solidFill>
                <a:ea typeface="나눔고딕"/>
                <a:cs typeface="나눔고딕"/>
              </a:rPr>
              <a:t>ㅂ</a:t>
            </a:r>
            <a:r>
              <a:rPr lang="ko-KR" altLang="en-US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니다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2700" y="1482345"/>
            <a:ext cx="8332792" cy="872063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 descr="BL1_obejectiv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07" y="3182630"/>
            <a:ext cx="3948685" cy="276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4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930693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Deferential</a:t>
                      </a:r>
                      <a:r>
                        <a:rPr lang="en-US" sz="3000" b="1" baseline="0" dirty="0" smtClean="0"/>
                        <a:t> Style </a:t>
                      </a:r>
                      <a:r>
                        <a:rPr 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습니다</a:t>
                      </a:r>
                      <a:r>
                        <a:rPr lang="en-US" altLang="ko-KR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11368" y="1668219"/>
            <a:ext cx="8245250" cy="2213583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3878" y="1941540"/>
            <a:ext cx="77444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8000"/>
                </a:solidFill>
              </a:rPr>
              <a:t>Conjugation Rule:</a:t>
            </a:r>
          </a:p>
          <a:p>
            <a:endParaRPr lang="en-US" sz="2400" dirty="0"/>
          </a:p>
          <a:p>
            <a:pPr marL="457200" indent="-457200">
              <a:buAutoNum type="alphaLcPeriod"/>
            </a:pPr>
            <a:r>
              <a:rPr lang="en-US" sz="2400" dirty="0" smtClean="0"/>
              <a:t>if the stem ends in a vowel or the consonant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ㄹ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 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ㅂ니다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marL="457200" indent="-457200">
              <a:buAutoNum type="alphaLcPeriod"/>
            </a:pPr>
            <a:r>
              <a:rPr lang="en-US" sz="2400" dirty="0" smtClean="0"/>
              <a:t>if the stem ends in a consonant other than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ㄹ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 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습니다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1368" y="4199792"/>
            <a:ext cx="8245250" cy="2213583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4778" y="4597058"/>
            <a:ext cx="1234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듣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54378" y="5487316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듣습니다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85" y="4468970"/>
            <a:ext cx="1706457" cy="17064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93004" y="4619528"/>
            <a:ext cx="1569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일어나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93004" y="5487316"/>
            <a:ext cx="187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일어납니다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tutta (umak) 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6" y="4468970"/>
            <a:ext cx="1786128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8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579881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Deferential</a:t>
                      </a:r>
                      <a:r>
                        <a:rPr lang="en-US" sz="3000" b="1" baseline="0" dirty="0" smtClean="0"/>
                        <a:t> Style </a:t>
                      </a:r>
                      <a:r>
                        <a:rPr 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습니다</a:t>
                      </a:r>
                      <a:r>
                        <a:rPr lang="en-US" altLang="ko-KR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11368" y="1668219"/>
            <a:ext cx="8245250" cy="2213583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3878" y="1941540"/>
            <a:ext cx="774445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8000"/>
                </a:solidFill>
              </a:rPr>
              <a:t>Conjugation Rule: Past tense</a:t>
            </a:r>
          </a:p>
          <a:p>
            <a:endParaRPr lang="en-US" sz="2800" dirty="0"/>
          </a:p>
          <a:p>
            <a:pPr algn="ctr"/>
            <a:r>
              <a:rPr lang="en-US" sz="2400" dirty="0" smtClean="0"/>
              <a:t>the suffix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습니다</a:t>
            </a:r>
            <a:r>
              <a:rPr lang="ko-KR" altLang="ko-KR" sz="24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습니까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 </a:t>
            </a:r>
            <a:r>
              <a:rPr lang="en-US" altLang="ko-KR" sz="2400" dirty="0" smtClean="0"/>
              <a:t>is attached to </a:t>
            </a:r>
          </a:p>
          <a:p>
            <a:pPr algn="ctr"/>
            <a:r>
              <a:rPr lang="en-US" altLang="ko-KR" sz="2400" dirty="0" smtClean="0"/>
              <a:t>the past suffix</a:t>
            </a:r>
            <a:r>
              <a:rPr lang="ko-KR" altLang="en-US" sz="2400" dirty="0" smtClean="0"/>
              <a:t> </a:t>
            </a:r>
            <a:r>
              <a:rPr lang="en-US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었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았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ㅆ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 </a:t>
            </a:r>
            <a:endParaRPr lang="en-US" sz="24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1368" y="4199792"/>
            <a:ext cx="8245250" cy="2213583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4378" y="4597058"/>
            <a:ext cx="1905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들었어요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88892" y="5487316"/>
            <a:ext cx="187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들었습니다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2137" y="4597058"/>
            <a:ext cx="2166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일어났어요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69973" y="5487316"/>
            <a:ext cx="2318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일어났습니다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542936" y="27906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tutta (umak)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46" y="4468970"/>
            <a:ext cx="1786128" cy="18562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85" y="4468970"/>
            <a:ext cx="1706457" cy="170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1670301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Deferential</a:t>
                      </a:r>
                      <a:r>
                        <a:rPr lang="en-US" sz="3000" b="1" baseline="0" dirty="0" smtClean="0"/>
                        <a:t> Style </a:t>
                      </a:r>
                      <a:r>
                        <a:rPr 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습니다</a:t>
                      </a:r>
                      <a:r>
                        <a:rPr lang="en-US" altLang="ko-KR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432705"/>
            <a:ext cx="8109393" cy="55295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5152" y="1486841"/>
            <a:ext cx="27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Conjugation practice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5" name="직사각형 17"/>
          <p:cNvSpPr/>
          <p:nvPr/>
        </p:nvSpPr>
        <p:spPr>
          <a:xfrm>
            <a:off x="1703111" y="2261475"/>
            <a:ext cx="2500312" cy="4213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6" name="직사각형 17"/>
          <p:cNvSpPr/>
          <p:nvPr/>
        </p:nvSpPr>
        <p:spPr>
          <a:xfrm>
            <a:off x="4701799" y="2261475"/>
            <a:ext cx="2500312" cy="42131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5596" y="2307941"/>
            <a:ext cx="774571" cy="3939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많다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앉다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읽다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없다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7105" y="2305446"/>
            <a:ext cx="1351652" cy="3939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많습니다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앉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습니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습니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읽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습니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습니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습니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없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습니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9923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365357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Deferential</a:t>
                      </a:r>
                      <a:r>
                        <a:rPr lang="en-US" sz="3000" b="1" baseline="0" dirty="0" smtClean="0"/>
                        <a:t> Style </a:t>
                      </a:r>
                      <a:r>
                        <a:rPr 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습니다</a:t>
                      </a:r>
                      <a:r>
                        <a:rPr lang="en-US" altLang="ko-KR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432705"/>
            <a:ext cx="8109393" cy="55295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5152" y="1486841"/>
            <a:ext cx="27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Conjugation practice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5" name="직사각형 17"/>
          <p:cNvSpPr/>
          <p:nvPr/>
        </p:nvSpPr>
        <p:spPr>
          <a:xfrm>
            <a:off x="1703111" y="2261475"/>
            <a:ext cx="2500312" cy="4213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6" name="직사각형 17"/>
          <p:cNvSpPr/>
          <p:nvPr/>
        </p:nvSpPr>
        <p:spPr>
          <a:xfrm>
            <a:off x="4701799" y="2261475"/>
            <a:ext cx="2500312" cy="42131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5064" y="2305446"/>
            <a:ext cx="1633781" cy="3939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좋아합니다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공부합니다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숙제합니다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바쁩니다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예쁩니다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입니다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만납니다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1671" y="2307941"/>
            <a:ext cx="1351652" cy="3939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좋아하다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공부하다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숙제하다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바쁘다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예쁘다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만나다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7901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234343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Deferential</a:t>
                      </a:r>
                      <a:r>
                        <a:rPr lang="en-US" sz="3000" b="1" baseline="0" dirty="0" smtClean="0"/>
                        <a:t> Style </a:t>
                      </a:r>
                      <a:r>
                        <a:rPr 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습니다</a:t>
                      </a:r>
                      <a:r>
                        <a:rPr lang="en-US" altLang="ko-KR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432705"/>
            <a:ext cx="8109393" cy="55295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4893" y="1486841"/>
            <a:ext cx="4313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Conjugation practice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(Past tense)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5" name="직사각형 17"/>
          <p:cNvSpPr/>
          <p:nvPr/>
        </p:nvSpPr>
        <p:spPr>
          <a:xfrm>
            <a:off x="1703111" y="2261475"/>
            <a:ext cx="2500312" cy="4213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6" name="직사각형 17"/>
          <p:cNvSpPr/>
          <p:nvPr/>
        </p:nvSpPr>
        <p:spPr>
          <a:xfrm>
            <a:off x="4701799" y="2261475"/>
            <a:ext cx="2500312" cy="42131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35064" y="2633224"/>
            <a:ext cx="1633781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쳤습니다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탔습니다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만났습니다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배웠습니다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왔습니다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봤습니다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4893" y="2633224"/>
            <a:ext cx="1056700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치다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타다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만나다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배우다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오다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보다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2482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1390462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Deferential</a:t>
                      </a:r>
                      <a:r>
                        <a:rPr lang="en-US" sz="3000" b="1" baseline="0" dirty="0" smtClean="0"/>
                        <a:t> Style </a:t>
                      </a:r>
                      <a:r>
                        <a:rPr 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습니다</a:t>
                      </a:r>
                      <a:r>
                        <a:rPr lang="en-US" altLang="ko-KR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432705"/>
            <a:ext cx="8109393" cy="55295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4893" y="1486841"/>
            <a:ext cx="4313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Conjugation practice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(Past tense)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5" name="직사각형 17"/>
          <p:cNvSpPr/>
          <p:nvPr/>
        </p:nvSpPr>
        <p:spPr>
          <a:xfrm>
            <a:off x="1703111" y="2261475"/>
            <a:ext cx="2500312" cy="4213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6" name="직사각형 17"/>
          <p:cNvSpPr/>
          <p:nvPr/>
        </p:nvSpPr>
        <p:spPr>
          <a:xfrm>
            <a:off x="4701799" y="2261475"/>
            <a:ext cx="2500312" cy="42131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87589" y="2633224"/>
            <a:ext cx="1928733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걸었습니다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들었습니다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가까웠습니다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쉬웠습니다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살았습니다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멀었습니다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4893" y="2633224"/>
            <a:ext cx="1056700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걷다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듣다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가깝다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쉽다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살다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멀다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8656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0515679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N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로 </a:t>
                      </a:r>
                      <a:r>
                        <a:rPr lang="en-US" altLang="ko-KR" sz="3000" b="1" dirty="0" smtClean="0"/>
                        <a:t>‘toward N’</a:t>
                      </a:r>
                      <a:endParaRPr lang="en-US" sz="3000" b="1" dirty="0"/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411368" y="1668220"/>
            <a:ext cx="8245250" cy="1692771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5423" y="1739772"/>
            <a:ext cx="7637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8000"/>
                </a:solidFill>
              </a:rPr>
              <a:t>Two uses of </a:t>
            </a:r>
            <a:r>
              <a:rPr lang="en-US" altLang="ko-KR" sz="28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8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8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8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로</a:t>
            </a:r>
            <a:r>
              <a:rPr lang="ko-KR" altLang="en-US" sz="2800" b="1" dirty="0" smtClean="0">
                <a:solidFill>
                  <a:srgbClr val="008000"/>
                </a:solidFill>
              </a:rPr>
              <a:t> </a:t>
            </a:r>
            <a:endParaRPr lang="en-US" altLang="ko-KR" sz="2800" b="1" dirty="0" smtClean="0">
              <a:solidFill>
                <a:srgbClr val="008000"/>
              </a:solidFill>
            </a:endParaRPr>
          </a:p>
          <a:p>
            <a:endParaRPr lang="en-US" sz="1400" dirty="0"/>
          </a:p>
          <a:p>
            <a:pPr marL="1257300" lvl="2" indent="-342900">
              <a:buAutoNum type="alphaLcPeriod"/>
            </a:pPr>
            <a:r>
              <a:rPr lang="en-US" sz="2400" dirty="0" smtClean="0"/>
              <a:t>means or instrument ‘by means of’ (G6.1)</a:t>
            </a:r>
          </a:p>
          <a:p>
            <a:pPr marL="1257300" lvl="2" indent="-342900">
              <a:buAutoNum type="alphaLcPeriod"/>
            </a:pPr>
            <a:r>
              <a:rPr lang="en-US" sz="2400" dirty="0" smtClean="0"/>
              <a:t>direction ‘toward, to (a place)’</a:t>
            </a:r>
            <a:endParaRPr lang="en-US" sz="2400" dirty="0"/>
          </a:p>
        </p:txBody>
      </p:sp>
      <p:pic>
        <p:nvPicPr>
          <p:cNvPr id="3" name="Picture 2" descr="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832" y="3979350"/>
            <a:ext cx="1736509" cy="196694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893614" y="3733257"/>
            <a:ext cx="3072412" cy="774643"/>
          </a:xfrm>
          <a:prstGeom prst="wedgeRoundRectCallout">
            <a:avLst>
              <a:gd name="adj1" fmla="val -57976"/>
              <a:gd name="adj2" fmla="val 32988"/>
              <a:gd name="adj3" fmla="val 16667"/>
            </a:avLst>
          </a:prstGeom>
          <a:solidFill>
            <a:srgbClr val="FFFFFF"/>
          </a:solidFill>
          <a:ln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81579" y="3853041"/>
            <a:ext cx="2922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Please go to the right.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5893614" y="4962824"/>
            <a:ext cx="2763004" cy="681348"/>
          </a:xfrm>
          <a:prstGeom prst="wedgeRoundRectCallout">
            <a:avLst>
              <a:gd name="adj1" fmla="val -57976"/>
              <a:gd name="adj2" fmla="val 14514"/>
              <a:gd name="adj3" fmla="val 16667"/>
            </a:avLst>
          </a:prstGeom>
          <a:solidFill>
            <a:srgbClr val="FFFFFF"/>
          </a:solidFill>
          <a:ln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31618" y="5085175"/>
            <a:ext cx="238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오른쪽에 가세요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038621" y="5067287"/>
            <a:ext cx="429253" cy="52322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82171" y="6155355"/>
            <a:ext cx="6443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오른쪽</a:t>
            </a:r>
            <a:r>
              <a:rPr lang="en-US" altLang="ko-KR" sz="2400" dirty="0" smtClean="0"/>
              <a:t> is a direction, not a specific destination.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53743" y="3840585"/>
            <a:ext cx="342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오른쪽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가세요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11368" y="3733257"/>
            <a:ext cx="3187728" cy="774643"/>
          </a:xfrm>
          <a:prstGeom prst="wedgeRoundRectCallout">
            <a:avLst>
              <a:gd name="adj1" fmla="val 57880"/>
              <a:gd name="adj2" fmla="val 42225"/>
              <a:gd name="adj3" fmla="val 16667"/>
            </a:avLst>
          </a:prstGeom>
          <a:noFill/>
          <a:ln>
            <a:solidFill>
              <a:srgbClr val="008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2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9" grpId="0" animBg="1"/>
      <p:bldP spid="10" grpId="0"/>
      <p:bldP spid="13" grpId="0"/>
      <p:bldP spid="20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8566508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서울 날씨가 참 좋지요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L8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9" y="733143"/>
            <a:ext cx="473525" cy="405305"/>
          </a:xfrm>
          <a:prstGeom prst="rect">
            <a:avLst/>
          </a:prstGeom>
        </p:spPr>
      </p:pic>
      <p:pic>
        <p:nvPicPr>
          <p:cNvPr id="3" name="Picture 2" descr="BL8_CO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55" y="2931958"/>
            <a:ext cx="3153442" cy="2663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990" y="1300438"/>
            <a:ext cx="8759353" cy="5369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 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서울 날씨가 참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좋지요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아주 따뜻해요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저는 서울의 봄 날씨를 아주 좋아해요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저도 그래요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그런데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 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이번 일요일에 시간 있어요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괜찮아요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왜요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저하고 같이 광화문광장에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좋아요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몇 시에 만나요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3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시에 광화문광장에서 만나요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여기서 광화문까지 어떻게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    	162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번 버스를 타고 서점 앞에서 내리세요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ts val="4140"/>
              </a:lnSpc>
            </a:pP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 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광화문광장은 서점 건너편에 있어요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 </a:t>
            </a:r>
            <a:endParaRPr lang="en-US" altLang="ko-KR" sz="22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1418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2969337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N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로 </a:t>
                      </a:r>
                      <a:r>
                        <a:rPr lang="en-US" altLang="ko-KR" sz="3000" b="1" dirty="0" smtClean="0"/>
                        <a:t>‘toward N’</a:t>
                      </a:r>
                      <a:endParaRPr lang="en-US" sz="3000" b="1" dirty="0"/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ad-board-3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8" y="1828800"/>
            <a:ext cx="3345366" cy="3178098"/>
          </a:xfrm>
          <a:prstGeom prst="rect">
            <a:avLst/>
          </a:prstGeom>
        </p:spPr>
      </p:pic>
      <p:pic>
        <p:nvPicPr>
          <p:cNvPr id="5" name="Picture 4" descr="ad-board-3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1" y="1828800"/>
            <a:ext cx="3345366" cy="317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9045" y="2662203"/>
            <a:ext cx="2245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Come to </a:t>
            </a:r>
          </a:p>
          <a:p>
            <a:pPr algn="ctr"/>
            <a:r>
              <a:rPr lang="en-US" sz="2400" dirty="0" smtClean="0"/>
              <a:t>school cafeteria.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706794" y="2662203"/>
            <a:ext cx="22478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Go straight </a:t>
            </a:r>
          </a:p>
          <a:p>
            <a:pPr algn="ctr"/>
            <a:r>
              <a:rPr lang="en-US" sz="2400" dirty="0" smtClean="0"/>
              <a:t>to the right side.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194013" y="5771660"/>
            <a:ext cx="3319890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5526" y="5771660"/>
            <a:ext cx="3319890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35064" y="5835228"/>
            <a:ext cx="3054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학교 식당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오세요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7684" y="5835228"/>
            <a:ext cx="3054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오른쪽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쭉 가세요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 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090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040957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N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로 </a:t>
                      </a:r>
                      <a:r>
                        <a:rPr lang="en-US" altLang="ko-KR" sz="3000" b="1" dirty="0" smtClean="0"/>
                        <a:t>‘toward N’</a:t>
                      </a:r>
                      <a:endParaRPr lang="en-US" sz="3000" b="1" dirty="0"/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ad-board-3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8" y="1828800"/>
            <a:ext cx="3345366" cy="3178098"/>
          </a:xfrm>
          <a:prstGeom prst="rect">
            <a:avLst/>
          </a:prstGeom>
        </p:spPr>
      </p:pic>
      <p:pic>
        <p:nvPicPr>
          <p:cNvPr id="5" name="Picture 4" descr="ad-board-3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151" y="1828800"/>
            <a:ext cx="3345366" cy="3178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8715" y="2662203"/>
            <a:ext cx="1666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From there,</a:t>
            </a:r>
          </a:p>
          <a:p>
            <a:pPr algn="ctr"/>
            <a:r>
              <a:rPr lang="en-US" sz="2400" dirty="0" smtClean="0"/>
              <a:t>turn left.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783439" y="2662203"/>
            <a:ext cx="2094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Go to East Hall.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5194013" y="5771660"/>
            <a:ext cx="3319890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005526" y="5771660"/>
            <a:ext cx="3319890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54679" y="5835228"/>
            <a:ext cx="3343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거기서 왼쪽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도세요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8845" y="5835228"/>
            <a:ext cx="276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이스트 홀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가세요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 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236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6133941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</a:t>
                      </a:r>
                      <a:r>
                        <a:rPr lang="ko-KR" altLang="en-US" sz="2400" b="1" dirty="0" smtClean="0">
                          <a:latin typeface="+mn-lt"/>
                          <a:cs typeface="Arial Black"/>
                        </a:rPr>
                        <a:t>   </a:t>
                      </a:r>
                      <a:r>
                        <a:rPr lang="en-US" altLang="ko-KR" sz="2400" b="1" dirty="0" smtClean="0">
                          <a:latin typeface="+mn-lt"/>
                          <a:cs typeface="Arial Black"/>
                        </a:rPr>
                        <a:t>             </a:t>
                      </a:r>
                      <a:r>
                        <a:rPr lang="en-US" altLang="ko-KR" sz="3200" b="1" dirty="0" smtClean="0">
                          <a:latin typeface="+mn-lt"/>
                          <a:ea typeface="나눔고딕"/>
                          <a:cs typeface="나눔고딕"/>
                        </a:rPr>
                        <a:t>Asking and giving directions</a:t>
                      </a:r>
                      <a:endParaRPr lang="en-US" sz="32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1724" y="1540301"/>
            <a:ext cx="8410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지도를 보고 반 친구들과 묻고 대답해 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724" y="1924718"/>
            <a:ext cx="8596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(Assume that you want to ask for directions on the street in Korea. Using the map provided on next slide, ask and answer the questions with your classmates.)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62363" y="2904213"/>
            <a:ext cx="8109393" cy="3570421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1492" y="3082422"/>
            <a:ext cx="79902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ea typeface="나눔고딕"/>
                <a:cs typeface="나눔고딕"/>
              </a:rPr>
              <a:t>It is best to start with </a:t>
            </a:r>
            <a:r>
              <a:rPr lang="ko-KR" altLang="en-US" sz="2200" dirty="0" smtClean="0">
                <a:solidFill>
                  <a:srgbClr val="FF0080"/>
                </a:solidFill>
                <a:ea typeface="나눔고딕"/>
                <a:cs typeface="나눔고딕"/>
              </a:rPr>
              <a:t>실례합니다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‘Excuse me’, a polite way to seek someone’s attention. People will expect this expression to be followed by a questions about directions.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81493" y="4345286"/>
            <a:ext cx="2512218" cy="519113"/>
          </a:xfrm>
          <a:prstGeom prst="rect">
            <a:avLst/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20000"/>
              </a:spcBef>
            </a:pPr>
            <a:endParaRPr kumimoji="0" lang="en-US" altLang="ko-KR" sz="2800" dirty="0">
              <a:latin typeface="Palatino Linotype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9219" y="4376266"/>
            <a:ext cx="2372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008000"/>
                </a:solidFill>
              </a:rPr>
              <a:t>Useful expressions</a:t>
            </a:r>
            <a:endParaRPr lang="en-US" sz="2200" b="1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4533" y="4911596"/>
            <a:ext cx="7335308" cy="1507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740"/>
              </a:lnSpc>
            </a:pPr>
            <a:r>
              <a:rPr lang="ko-KR" altLang="en-US" sz="2200" dirty="0" smtClean="0">
                <a:ea typeface="나눔고딕"/>
                <a:cs typeface="나눔고딕"/>
              </a:rPr>
              <a:t>여기서 </a:t>
            </a:r>
            <a:r>
              <a:rPr lang="en-US" altLang="ko-KR" sz="2200" dirty="0" smtClean="0">
                <a:ea typeface="나눔고딕"/>
                <a:cs typeface="나눔고딕"/>
              </a:rPr>
              <a:t>OOO</a:t>
            </a:r>
            <a:r>
              <a:rPr lang="ko-KR" altLang="en-US" sz="2200" dirty="0" smtClean="0">
                <a:ea typeface="나눔고딕"/>
                <a:cs typeface="나눔고딕"/>
              </a:rPr>
              <a:t>까지 어떻게 가요</a:t>
            </a:r>
            <a:r>
              <a:rPr lang="en-US" altLang="ko-KR" sz="2200" dirty="0" smtClean="0">
                <a:ea typeface="나눔고딕"/>
                <a:cs typeface="나눔고딕"/>
              </a:rPr>
              <a:t>?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(How do I go OOO from here?)</a:t>
            </a:r>
          </a:p>
          <a:p>
            <a:pPr>
              <a:lnSpc>
                <a:spcPts val="3740"/>
              </a:lnSpc>
            </a:pPr>
            <a:r>
              <a:rPr lang="ko-KR" altLang="en-US" sz="2200" dirty="0" smtClean="0">
                <a:ea typeface="나눔고딕"/>
                <a:cs typeface="나눔고딕"/>
              </a:rPr>
              <a:t>사거리에서 오른쪽으로 가세요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(Go right at the intersection.)</a:t>
            </a:r>
          </a:p>
          <a:p>
            <a:pPr>
              <a:lnSpc>
                <a:spcPts val="3740"/>
              </a:lnSpc>
            </a:pPr>
            <a:r>
              <a:rPr lang="ko-KR" altLang="en-US" sz="2200" dirty="0" smtClean="0">
                <a:ea typeface="나눔고딕"/>
                <a:cs typeface="나눔고딕"/>
              </a:rPr>
              <a:t>신호등에서 왼쪽으로 도세요</a:t>
            </a:r>
            <a:r>
              <a:rPr lang="en-US" altLang="ko-KR" sz="2200" dirty="0" smtClean="0">
                <a:ea typeface="나눔고딕"/>
                <a:cs typeface="나눔고딕"/>
              </a:rPr>
              <a:t>. 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(Turn left at the traffic light.)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643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philebrity.com/wp-content/uploads/2006/12/neighborhoo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25" y="500063"/>
            <a:ext cx="8307388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3"/>
          <p:cNvSpPr txBox="1">
            <a:spLocks noChangeArrowheads="1"/>
          </p:cNvSpPr>
          <p:nvPr/>
        </p:nvSpPr>
        <p:spPr bwMode="auto">
          <a:xfrm>
            <a:off x="571500" y="6072188"/>
            <a:ext cx="22266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Police Station: </a:t>
            </a:r>
            <a:r>
              <a:rPr lang="ko-KR" altLang="en-US" dirty="0">
                <a:solidFill>
                  <a:srgbClr val="000000"/>
                </a:solidFill>
                <a:ea typeface="나눔고딕"/>
                <a:cs typeface="나눔고딕"/>
              </a:rPr>
              <a:t>경찰서</a:t>
            </a:r>
            <a:endParaRPr lang="en-US" altLang="ko-KR" dirty="0">
              <a:solidFill>
                <a:srgbClr val="000000"/>
              </a:solidFill>
              <a:ea typeface="나눔고딕"/>
              <a:cs typeface="나눔고딕"/>
            </a:endParaRPr>
          </a:p>
          <a:p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Fire Station: </a:t>
            </a:r>
            <a:r>
              <a:rPr lang="ko-KR" altLang="en-US" dirty="0">
                <a:solidFill>
                  <a:srgbClr val="000000"/>
                </a:solidFill>
                <a:ea typeface="나눔고딕"/>
                <a:cs typeface="나눔고딕"/>
              </a:rPr>
              <a:t>소방서</a:t>
            </a:r>
          </a:p>
        </p:txBody>
      </p:sp>
      <p:sp>
        <p:nvSpPr>
          <p:cNvPr id="11268" name="TextBox 5"/>
          <p:cNvSpPr txBox="1">
            <a:spLocks noChangeArrowheads="1"/>
          </p:cNvSpPr>
          <p:nvPr/>
        </p:nvSpPr>
        <p:spPr bwMode="auto">
          <a:xfrm>
            <a:off x="2071688" y="5000625"/>
            <a:ext cx="844385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우리 집</a:t>
            </a:r>
          </a:p>
        </p:txBody>
      </p:sp>
      <p:pic>
        <p:nvPicPr>
          <p:cNvPr id="11269" name="Picture 6" descr="C:\Users\Jieun Lee\AppData\Local\Microsoft\Windows\Temporary Internet Files\Content.IE5\LLHEAA8M\MCj0397448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375" y="3286125"/>
            <a:ext cx="1069975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TextBox 10"/>
          <p:cNvSpPr txBox="1">
            <a:spLocks noChangeArrowheads="1"/>
          </p:cNvSpPr>
          <p:nvPr/>
        </p:nvSpPr>
        <p:spPr bwMode="auto">
          <a:xfrm>
            <a:off x="1571625" y="3357563"/>
            <a:ext cx="389850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나</a:t>
            </a:r>
          </a:p>
        </p:txBody>
      </p:sp>
      <p:sp>
        <p:nvSpPr>
          <p:cNvPr id="11271" name="TextBox 11"/>
          <p:cNvSpPr txBox="1">
            <a:spLocks noChangeArrowheads="1"/>
          </p:cNvSpPr>
          <p:nvPr/>
        </p:nvSpPr>
        <p:spPr bwMode="auto">
          <a:xfrm>
            <a:off x="4429125" y="4857750"/>
            <a:ext cx="1928813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alibri" pitchFamily="34" charset="0"/>
                <a:ea typeface="굴림" pitchFamily="50" charset="-127"/>
              </a:rPr>
              <a:t>Elementary school</a:t>
            </a:r>
          </a:p>
        </p:txBody>
      </p:sp>
      <p:pic>
        <p:nvPicPr>
          <p:cNvPr id="11272" name="Picture 7" descr="C:\Users\Jieun Lee\AppData\Local\Microsoft\Windows\Temporary Internet Files\Content.IE5\OWF88CVD\MCBS00407_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5" y="2214563"/>
            <a:ext cx="13366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Box 13"/>
          <p:cNvSpPr txBox="1">
            <a:spLocks noChangeArrowheads="1"/>
          </p:cNvSpPr>
          <p:nvPr/>
        </p:nvSpPr>
        <p:spPr bwMode="auto">
          <a:xfrm>
            <a:off x="428625" y="2000250"/>
            <a:ext cx="584006" cy="36933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Apple SD 산돌고딕 Neo 일반체"/>
                <a:ea typeface="Apple SD 산돌고딕 Neo 일반체"/>
                <a:cs typeface="Apple SD 산돌고딕 Neo 일반체"/>
              </a:rPr>
              <a:t>꽃집</a:t>
            </a:r>
          </a:p>
        </p:txBody>
      </p:sp>
      <p:pic>
        <p:nvPicPr>
          <p:cNvPr id="11274" name="Picture 8" descr="C:\Users\Jieun Lee\AppData\Local\Microsoft\Windows\Temporary Internet Files\Content.IE5\Y1ENY0WE\MCj0434848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15188" y="142875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5" name="TextBox 15"/>
          <p:cNvSpPr txBox="1">
            <a:spLocks noChangeArrowheads="1"/>
          </p:cNvSpPr>
          <p:nvPr/>
        </p:nvSpPr>
        <p:spPr bwMode="auto">
          <a:xfrm>
            <a:off x="8072438" y="1428750"/>
            <a:ext cx="857250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>
                <a:solidFill>
                  <a:srgbClr val="000000"/>
                </a:solidFill>
                <a:latin typeface="Calibri" pitchFamily="34" charset="0"/>
                <a:ea typeface="굴림" pitchFamily="50" charset="-127"/>
              </a:rPr>
              <a:t>Church</a:t>
            </a:r>
          </a:p>
        </p:txBody>
      </p:sp>
      <p:pic>
        <p:nvPicPr>
          <p:cNvPr id="11276" name="Picture 9" descr="C:\Users\Jieun Lee\AppData\Local\Microsoft\Windows\Temporary Internet Files\Content.IE5\M2YEJ3YH\MMj02830380000[1]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86188" y="357188"/>
            <a:ext cx="1400175" cy="138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7" name="TextBox 17"/>
          <p:cNvSpPr txBox="1">
            <a:spLocks noChangeArrowheads="1"/>
          </p:cNvSpPr>
          <p:nvPr/>
        </p:nvSpPr>
        <p:spPr bwMode="auto">
          <a:xfrm>
            <a:off x="4143375" y="142875"/>
            <a:ext cx="1143000" cy="369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alibri" pitchFamily="34" charset="0"/>
                <a:ea typeface="굴림" pitchFamily="50" charset="-127"/>
              </a:rPr>
              <a:t>Pharmacy</a:t>
            </a: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3571875" y="6072188"/>
            <a:ext cx="2786063" cy="4619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ko-KR" altLang="en-US" sz="24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우리 동네  지도</a:t>
            </a:r>
            <a:endParaRPr lang="en-US" altLang="ko-KR" sz="2400" b="1" dirty="0" smtClean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4148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6193975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Irregular predicates in /</a:t>
                      </a:r>
                      <a:r>
                        <a:rPr lang="ko-KR" altLang="en-US" sz="3000" b="1" dirty="0" smtClean="0"/>
                        <a:t>ㄹ</a:t>
                      </a:r>
                      <a:r>
                        <a:rPr lang="en-US" altLang="ko-KR" sz="3000" b="1" dirty="0" smtClean="0"/>
                        <a:t>/</a:t>
                      </a:r>
                      <a:endParaRPr lang="en-US" sz="3000" b="1" dirty="0"/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68313" y="1584373"/>
            <a:ext cx="83518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en-US" altLang="ko-KR" sz="2400" dirty="0">
              <a:ea typeface="나눔고딕"/>
              <a:cs typeface="나눔고딕"/>
            </a:endParaRPr>
          </a:p>
          <a:p>
            <a:pPr latinLnBrk="1"/>
            <a:r>
              <a:rPr lang="en-US" altLang="ko-KR" sz="2400" dirty="0">
                <a:ea typeface="나눔고딕"/>
                <a:cs typeface="나눔고딕"/>
              </a:rPr>
              <a:t>* /</a:t>
            </a:r>
            <a:r>
              <a:rPr lang="ko-KR" altLang="en-US" sz="2400" b="1" dirty="0">
                <a:ea typeface="나눔고딕"/>
                <a:cs typeface="나눔고딕"/>
              </a:rPr>
              <a:t>ㄹ</a:t>
            </a:r>
            <a:r>
              <a:rPr lang="ko-KR" altLang="en-US" sz="2400" dirty="0">
                <a:ea typeface="나눔고딕"/>
                <a:cs typeface="나눔고딕"/>
              </a:rPr>
              <a:t>/ </a:t>
            </a:r>
            <a:r>
              <a:rPr lang="en-US" altLang="ko-KR" sz="2400" dirty="0">
                <a:ea typeface="나눔고딕"/>
                <a:cs typeface="나눔고딕"/>
              </a:rPr>
              <a:t>final</a:t>
            </a:r>
            <a:r>
              <a:rPr lang="en-US" altLang="ko-KR" sz="2400" dirty="0">
                <a:ea typeface="나눔고딕"/>
                <a:cs typeface="나눔고딕"/>
                <a:sym typeface="Wingdings" charset="0"/>
              </a:rPr>
              <a:t>    In honorifics, (</a:t>
            </a:r>
            <a:r>
              <a:rPr lang="ko-KR" altLang="en-US" sz="2400" dirty="0">
                <a:ea typeface="나눔고딕"/>
                <a:cs typeface="나눔고딕"/>
                <a:sym typeface="Wingdings" charset="0"/>
              </a:rPr>
              <a:t>으</a:t>
            </a:r>
            <a:r>
              <a:rPr lang="en-US" altLang="ko-KR" sz="2400" dirty="0">
                <a:ea typeface="나눔고딕"/>
                <a:cs typeface="나눔고딕"/>
                <a:sym typeface="Wingdings" charset="0"/>
              </a:rPr>
              <a:t>)</a:t>
            </a:r>
            <a:r>
              <a:rPr lang="ko-KR" altLang="en-US" sz="2400" dirty="0">
                <a:ea typeface="나눔고딕"/>
                <a:cs typeface="나눔고딕"/>
                <a:sym typeface="Wingdings" charset="0"/>
              </a:rPr>
              <a:t>세요</a:t>
            </a:r>
            <a:r>
              <a:rPr lang="en-US" altLang="ko-KR" sz="2400" dirty="0">
                <a:ea typeface="나눔고딕"/>
                <a:cs typeface="나눔고딕"/>
                <a:sym typeface="Wingdings" charset="0"/>
              </a:rPr>
              <a:t>, (</a:t>
            </a:r>
            <a:r>
              <a:rPr lang="ko-KR" altLang="en-US" sz="2400" dirty="0">
                <a:ea typeface="나눔고딕"/>
                <a:cs typeface="나눔고딕"/>
                <a:sym typeface="Wingdings" charset="0"/>
              </a:rPr>
              <a:t>으</a:t>
            </a:r>
            <a:r>
              <a:rPr lang="en-US" altLang="ko-KR" sz="2400" dirty="0">
                <a:ea typeface="나눔고딕"/>
                <a:cs typeface="나눔고딕"/>
                <a:sym typeface="Wingdings" charset="0"/>
              </a:rPr>
              <a:t>) is deleted &amp; </a:t>
            </a:r>
            <a:r>
              <a:rPr lang="ko-KR" altLang="en-US" sz="2400" dirty="0">
                <a:ea typeface="나눔고딕"/>
                <a:cs typeface="나눔고딕"/>
                <a:sym typeface="Wingdings" charset="0"/>
              </a:rPr>
              <a:t>ㄹ </a:t>
            </a:r>
            <a:r>
              <a:rPr lang="en-US" altLang="ko-KR" sz="2400" dirty="0">
                <a:ea typeface="나눔고딕"/>
                <a:cs typeface="나눔고딕"/>
                <a:sym typeface="Wingdings" charset="0"/>
              </a:rPr>
              <a:t>is omitted.</a:t>
            </a:r>
          </a:p>
          <a:p>
            <a:pPr latinLnBrk="1"/>
            <a:r>
              <a:rPr lang="en-US" altLang="ko-KR" sz="2400" dirty="0">
                <a:ea typeface="나눔고딕"/>
                <a:cs typeface="나눔고딕"/>
              </a:rPr>
              <a:t>* /</a:t>
            </a:r>
            <a:r>
              <a:rPr lang="ko-KR" altLang="en-US" sz="2400" b="1" dirty="0">
                <a:ea typeface="나눔고딕"/>
                <a:cs typeface="나눔고딕"/>
              </a:rPr>
              <a:t>ㄹ</a:t>
            </a:r>
            <a:r>
              <a:rPr lang="ko-KR" altLang="en-US" sz="2400" dirty="0">
                <a:ea typeface="나눔고딕"/>
                <a:cs typeface="나눔고딕"/>
              </a:rPr>
              <a:t>/ </a:t>
            </a:r>
            <a:r>
              <a:rPr lang="en-US" altLang="ko-KR" sz="2400" dirty="0">
                <a:ea typeface="나눔고딕"/>
                <a:cs typeface="나눔고딕"/>
              </a:rPr>
              <a:t>final</a:t>
            </a:r>
            <a:r>
              <a:rPr lang="en-US" altLang="ko-KR" sz="2400" dirty="0">
                <a:ea typeface="나눔고딕"/>
                <a:cs typeface="나눔고딕"/>
                <a:sym typeface="Wingdings" charset="0"/>
              </a:rPr>
              <a:t>  	  In probability, (</a:t>
            </a:r>
            <a:r>
              <a:rPr lang="ko-KR" altLang="en-US" sz="2400" dirty="0">
                <a:ea typeface="나눔고딕"/>
                <a:cs typeface="나눔고딕"/>
                <a:sym typeface="Wingdings" charset="0"/>
              </a:rPr>
              <a:t>으</a:t>
            </a:r>
            <a:r>
              <a:rPr lang="en-US" altLang="ko-KR" sz="2400" dirty="0">
                <a:ea typeface="나눔고딕"/>
                <a:cs typeface="나눔고딕"/>
                <a:sym typeface="Wingdings" charset="0"/>
              </a:rPr>
              <a:t>)</a:t>
            </a:r>
            <a:r>
              <a:rPr lang="ko-KR" altLang="en-US" sz="2400" dirty="0">
                <a:ea typeface="나눔고딕"/>
                <a:cs typeface="나눔고딕"/>
                <a:sym typeface="Wingdings" charset="0"/>
              </a:rPr>
              <a:t>ㄹ 거예요</a:t>
            </a:r>
            <a:r>
              <a:rPr lang="en-US" altLang="ko-KR" sz="2400" dirty="0">
                <a:ea typeface="나눔고딕"/>
                <a:cs typeface="나눔고딕"/>
                <a:sym typeface="Wingdings" charset="0"/>
              </a:rPr>
              <a:t>, (</a:t>
            </a:r>
            <a:r>
              <a:rPr lang="ko-KR" altLang="en-US" sz="2400" dirty="0">
                <a:ea typeface="나눔고딕"/>
                <a:cs typeface="나눔고딕"/>
                <a:sym typeface="Wingdings" charset="0"/>
              </a:rPr>
              <a:t>을</a:t>
            </a:r>
            <a:r>
              <a:rPr lang="en-US" altLang="ko-KR" sz="2400" dirty="0">
                <a:ea typeface="나눔고딕"/>
                <a:cs typeface="나눔고딕"/>
                <a:sym typeface="Wingdings" charset="0"/>
              </a:rPr>
              <a:t>) is deleted.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8313" y="1370747"/>
            <a:ext cx="8109393" cy="1773631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68313" y="1442363"/>
            <a:ext cx="51518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latinLnBrk="1"/>
            <a:r>
              <a:rPr lang="en-US" altLang="ko-KR" sz="2400" dirty="0">
                <a:latin typeface="+mn-lt"/>
                <a:ea typeface="나눔고딕"/>
                <a:cs typeface="나눔고딕"/>
              </a:rPr>
              <a:t>* /</a:t>
            </a:r>
            <a:r>
              <a:rPr lang="ko-KR" altLang="en-US" sz="2400" b="1" dirty="0">
                <a:latin typeface="+mn-lt"/>
                <a:ea typeface="나눔고딕"/>
                <a:cs typeface="나눔고딕"/>
              </a:rPr>
              <a:t>ㄹ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/ 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final  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  </a:t>
            </a:r>
            <a:r>
              <a:rPr lang="en-US" altLang="ko-KR" sz="2400" dirty="0" err="1">
                <a:latin typeface="+mn-lt"/>
                <a:ea typeface="나눔고딕"/>
                <a:cs typeface="나눔고딕"/>
                <a:sym typeface="Wingdings" charset="0"/>
              </a:rPr>
              <a:t>Ø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  before [</a:t>
            </a:r>
            <a:r>
              <a:rPr lang="ko-KR" altLang="en-US" sz="2400" b="1" dirty="0">
                <a:latin typeface="+mn-lt"/>
                <a:ea typeface="나눔고딕"/>
                <a:cs typeface="나눔고딕"/>
                <a:sym typeface="Wingdings" charset="0"/>
              </a:rPr>
              <a:t>ㄴ,ㄷ</a:t>
            </a:r>
            <a:r>
              <a:rPr lang="en-US" altLang="ko-KR" sz="2400" b="1" dirty="0">
                <a:latin typeface="+mn-lt"/>
                <a:ea typeface="나눔고딕"/>
                <a:cs typeface="나눔고딕"/>
                <a:sym typeface="Wingdings" charset="0"/>
              </a:rPr>
              <a:t>,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 </a:t>
            </a:r>
            <a:r>
              <a:rPr lang="ko-KR" altLang="en-US" sz="2400" b="1" dirty="0">
                <a:latin typeface="+mn-lt"/>
                <a:ea typeface="나눔고딕"/>
                <a:cs typeface="나눔고딕"/>
                <a:sym typeface="Wingdings" charset="0"/>
              </a:rPr>
              <a:t>ㅂ, ㅅ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]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544888" y="3612247"/>
            <a:ext cx="433874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latinLnBrk="1">
              <a:spcBef>
                <a:spcPct val="50000"/>
              </a:spcBef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:</a:t>
            </a:r>
            <a:r>
              <a:rPr lang="en-US" altLang="ko-KR" sz="2400" dirty="0">
                <a:solidFill>
                  <a:srgbClr val="3333FF"/>
                </a:solidFill>
                <a:latin typeface="나눔고딕"/>
                <a:ea typeface="나눔고딕"/>
                <a:cs typeface="나눔고딕"/>
              </a:rPr>
              <a:t>	  </a:t>
            </a:r>
            <a:r>
              <a:rPr lang="en-US" altLang="ko-KR" sz="2400" dirty="0" smtClean="0">
                <a:solidFill>
                  <a:srgbClr val="3333FF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살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  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살아</a:t>
            </a:r>
            <a:r>
              <a:rPr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요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72480" y="3557402"/>
            <a:ext cx="1776046" cy="1024089"/>
          </a:xfrm>
          <a:prstGeom prst="roundRect">
            <a:avLst/>
          </a:prstGeom>
          <a:solidFill>
            <a:srgbClr val="FFCC66"/>
          </a:solidFill>
          <a:ln w="38100" cmpd="sng"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39009" y="3653948"/>
            <a:ext cx="1086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ea typeface="나눔고딕"/>
                <a:cs typeface="나눔고딕"/>
              </a:rPr>
              <a:t>살다</a:t>
            </a:r>
            <a:endParaRPr lang="en-US" altLang="ko-KR" sz="2400" dirty="0" smtClean="0">
              <a:ea typeface="나눔고딕"/>
              <a:cs typeface="나눔고딕"/>
            </a:endParaRPr>
          </a:p>
          <a:p>
            <a:pPr algn="ctr"/>
            <a:r>
              <a:rPr lang="ko-KR" altLang="ko-KR" sz="2400" dirty="0" smtClean="0">
                <a:ea typeface="나눔고딕"/>
                <a:cs typeface="나눔고딕"/>
              </a:rPr>
              <a:t>‘</a:t>
            </a:r>
            <a:r>
              <a:rPr lang="en-US" altLang="ko-KR" sz="2400" dirty="0" smtClean="0">
                <a:ea typeface="나눔고딕"/>
                <a:cs typeface="나눔고딕"/>
              </a:rPr>
              <a:t>to live’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179168" y="4304320"/>
            <a:ext cx="57868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latinLnBrk="1">
              <a:spcBef>
                <a:spcPct val="50000"/>
              </a:spcBef>
            </a:pP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스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ㅂ니다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:</a:t>
            </a:r>
            <a:r>
              <a:rPr lang="en-US" altLang="ko-KR" sz="2400" dirty="0">
                <a:solidFill>
                  <a:srgbClr val="3333FF"/>
                </a:solidFill>
                <a:latin typeface="나눔고딕"/>
                <a:ea typeface="나눔고딕"/>
                <a:cs typeface="나눔고딕"/>
              </a:rPr>
              <a:t>	  </a:t>
            </a:r>
            <a:r>
              <a:rPr lang="ko-KR" altLang="en-US" sz="2400" dirty="0" smtClean="0">
                <a:solidFill>
                  <a:srgbClr val="3333FF"/>
                </a:solidFill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살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   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  <a:sym typeface="Wingdings" charset="0"/>
              </a:rPr>
              <a:t>  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삽</a:t>
            </a:r>
            <a:r>
              <a:rPr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니다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57193" y="5033584"/>
            <a:ext cx="6911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latinLnBrk="1"/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(</a:t>
            </a:r>
            <a:r>
              <a:rPr lang="ko-KR" altLang="en-US" sz="2400" dirty="0">
                <a:latin typeface="+mn-lt"/>
                <a:ea typeface="나눔고딕"/>
                <a:cs typeface="나눔고딕"/>
                <a:sym typeface="Wingdings" charset="0"/>
              </a:rPr>
              <a:t>으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)</a:t>
            </a:r>
            <a:r>
              <a:rPr lang="ko-KR" altLang="en-US" sz="2400" dirty="0">
                <a:latin typeface="+mn-lt"/>
                <a:ea typeface="나눔고딕"/>
                <a:cs typeface="나눔고딕"/>
                <a:sym typeface="Wingdings" charset="0"/>
              </a:rPr>
              <a:t>세요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:</a:t>
            </a:r>
            <a:r>
              <a:rPr lang="en-US" altLang="ko-KR" sz="2400" dirty="0">
                <a:solidFill>
                  <a:srgbClr val="3333FF"/>
                </a:solidFill>
                <a:latin typeface="+mn-lt"/>
                <a:ea typeface="나눔고딕"/>
                <a:cs typeface="나눔고딕"/>
                <a:sym typeface="Wingdings" charset="0"/>
              </a:rPr>
              <a:t>	   </a:t>
            </a:r>
            <a:r>
              <a:rPr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  <a:sym typeface="Wingdings" charset="0"/>
              </a:rPr>
              <a:t>살</a:t>
            </a:r>
            <a:r>
              <a:rPr lang="ko-KR" altLang="en-US" sz="2400" dirty="0">
                <a:latin typeface="+mn-lt"/>
                <a:ea typeface="나눔고딕"/>
                <a:cs typeface="나눔고딕"/>
                <a:sym typeface="Wingdings" charset="0"/>
              </a:rPr>
              <a:t>다 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  <a:sym typeface="Wingdings" charset="0"/>
              </a:rPr>
              <a:t> 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 </a:t>
            </a:r>
            <a:r>
              <a:rPr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  <a:sym typeface="Wingdings" charset="0"/>
              </a:rPr>
              <a:t>살</a:t>
            </a:r>
            <a:r>
              <a:rPr lang="ko-KR" altLang="en-US" sz="2400" dirty="0">
                <a:latin typeface="+mn-lt"/>
                <a:ea typeface="나눔고딕"/>
                <a:cs typeface="나눔고딕"/>
                <a:sym typeface="Wingdings" charset="0"/>
              </a:rPr>
              <a:t> 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(</a:t>
            </a:r>
            <a:r>
              <a:rPr lang="ko-KR" altLang="en-US" sz="2400" dirty="0">
                <a:latin typeface="+mn-lt"/>
                <a:ea typeface="나눔고딕"/>
                <a:cs typeface="나눔고딕"/>
                <a:sym typeface="Wingdings" charset="0"/>
              </a:rPr>
              <a:t>으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)</a:t>
            </a:r>
            <a:r>
              <a:rPr lang="ko-KR" altLang="en-US" sz="2400" dirty="0">
                <a:latin typeface="+mn-lt"/>
                <a:ea typeface="나눔고딕"/>
                <a:cs typeface="나눔고딕"/>
                <a:sym typeface="Wingdings" charset="0"/>
              </a:rPr>
              <a:t>세요     </a:t>
            </a:r>
            <a:r>
              <a:rPr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    </a:t>
            </a:r>
            <a:r>
              <a:rPr lang="ko-KR" altLang="en-US" sz="2400" dirty="0" smtClean="0">
                <a:solidFill>
                  <a:srgbClr val="FF0080"/>
                </a:solidFill>
                <a:latin typeface="+mn-lt"/>
                <a:ea typeface="나눔고딕"/>
                <a:cs typeface="나눔고딕"/>
                <a:sym typeface="Wingdings" charset="0"/>
              </a:rPr>
              <a:t>사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  <a:sym typeface="Wingdings" charset="0"/>
              </a:rPr>
              <a:t>세요</a:t>
            </a:r>
            <a:endParaRPr lang="en-US" altLang="ko-KR" sz="2400" dirty="0">
              <a:latin typeface="+mn-lt"/>
              <a:ea typeface="나눔고딕"/>
              <a:cs typeface="나눔고딕"/>
              <a:sym typeface="Wingdings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375385" y="5742553"/>
            <a:ext cx="82403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latinLnBrk="1">
              <a:spcBef>
                <a:spcPct val="50000"/>
              </a:spcBef>
            </a:pPr>
            <a:r>
              <a:rPr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(</a:t>
            </a:r>
            <a:r>
              <a:rPr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으</a:t>
            </a:r>
            <a:r>
              <a:rPr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)</a:t>
            </a:r>
            <a:r>
              <a:rPr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ㄹ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: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  <a:sym typeface="Wingdings" charset="0"/>
              </a:rPr>
              <a:t>	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살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  <a:sym typeface="Wingdings" charset="0"/>
              </a:rPr>
              <a:t>다 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  <a:sym typeface="Wingdings" charset="0"/>
              </a:rPr>
              <a:t>  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살</a:t>
            </a:r>
            <a:r>
              <a:rPr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 </a:t>
            </a:r>
            <a:r>
              <a:rPr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+ </a:t>
            </a:r>
            <a:r>
              <a:rPr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을 거예요 </a:t>
            </a:r>
            <a:r>
              <a:rPr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   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  <a:sym typeface="Wingdings" charset="0"/>
              </a:rPr>
              <a:t>  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살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  <a:sym typeface="Wingdings" charset="0"/>
              </a:rPr>
              <a:t>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  <a:sym typeface="Wingdings" charset="0"/>
              </a:rPr>
              <a:t>     </a:t>
            </a:r>
            <a:endParaRPr lang="ko-KR" altLang="en-US" sz="2400" dirty="0">
              <a:latin typeface="나눔고딕"/>
              <a:ea typeface="나눔고딕"/>
              <a:cs typeface="나눔고딕"/>
              <a:sym typeface="Wingdings" charset="0"/>
            </a:endParaRPr>
          </a:p>
        </p:txBody>
      </p:sp>
      <p:sp>
        <p:nvSpPr>
          <p:cNvPr id="12" name="Line 5"/>
          <p:cNvSpPr>
            <a:spLocks noChangeShapeType="1"/>
          </p:cNvSpPr>
          <p:nvPr/>
        </p:nvSpPr>
        <p:spPr bwMode="auto">
          <a:xfrm flipH="1">
            <a:off x="5470166" y="4514148"/>
            <a:ext cx="268982" cy="277171"/>
          </a:xfrm>
          <a:prstGeom prst="line">
            <a:avLst/>
          </a:prstGeom>
          <a:noFill/>
          <a:ln w="28575">
            <a:solidFill>
              <a:srgbClr val="FF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4910097" y="5161165"/>
            <a:ext cx="268982" cy="277171"/>
          </a:xfrm>
          <a:prstGeom prst="line">
            <a:avLst/>
          </a:prstGeom>
          <a:noFill/>
          <a:ln w="28575">
            <a:solidFill>
              <a:srgbClr val="FF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4489424" y="5250560"/>
            <a:ext cx="268982" cy="277171"/>
          </a:xfrm>
          <a:prstGeom prst="line">
            <a:avLst/>
          </a:prstGeom>
          <a:noFill/>
          <a:ln w="28575">
            <a:solidFill>
              <a:srgbClr val="FF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 flipH="1">
            <a:off x="4733363" y="5882080"/>
            <a:ext cx="268982" cy="277171"/>
          </a:xfrm>
          <a:prstGeom prst="line">
            <a:avLst/>
          </a:prstGeom>
          <a:noFill/>
          <a:ln w="28575">
            <a:solidFill>
              <a:srgbClr val="FF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09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164281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Irregular predicates in /</a:t>
                      </a:r>
                      <a:r>
                        <a:rPr lang="ko-KR" altLang="en-US" sz="3000" b="1" dirty="0" smtClean="0"/>
                        <a:t>ㄹ</a:t>
                      </a:r>
                      <a:r>
                        <a:rPr lang="en-US" altLang="ko-KR" sz="3000" b="1" dirty="0" smtClean="0"/>
                        <a:t>/</a:t>
                      </a:r>
                      <a:endParaRPr lang="en-US" sz="3000" b="1" dirty="0"/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411368" y="1668219"/>
            <a:ext cx="8245250" cy="2213583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5993" y="1854628"/>
            <a:ext cx="3611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 far, we have learned 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25993" y="2593831"/>
            <a:ext cx="803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살다 </a:t>
            </a:r>
            <a:r>
              <a:rPr lang="en-US" altLang="ko-KR" sz="2400" dirty="0" smtClean="0">
                <a:ea typeface="나눔고딕"/>
                <a:cs typeface="나눔고딕"/>
              </a:rPr>
              <a:t>(to live) 			</a:t>
            </a:r>
            <a:r>
              <a:rPr lang="ko-KR" altLang="en-US" sz="2400" dirty="0" smtClean="0">
                <a:ea typeface="나눔고딕"/>
                <a:cs typeface="나눔고딕"/>
              </a:rPr>
              <a:t>멀다 </a:t>
            </a:r>
            <a:r>
              <a:rPr lang="en-US" altLang="ko-KR" sz="2400" dirty="0">
                <a:ea typeface="나눔고딕"/>
                <a:cs typeface="나눔고딕"/>
              </a:rPr>
              <a:t>(to be far</a:t>
            </a:r>
            <a:r>
              <a:rPr lang="en-US" altLang="ko-KR" sz="2400" dirty="0" smtClean="0">
                <a:ea typeface="나눔고딕"/>
                <a:cs typeface="나눔고딕"/>
              </a:rPr>
              <a:t>)		</a:t>
            </a:r>
            <a:r>
              <a:rPr lang="ko-KR" altLang="en-US" sz="2400" dirty="0" smtClean="0">
                <a:ea typeface="나눔고딕"/>
                <a:cs typeface="나눔고딕"/>
              </a:rPr>
              <a:t>만들다 </a:t>
            </a:r>
            <a:r>
              <a:rPr lang="en-US" altLang="ko-KR" sz="2400" dirty="0" smtClean="0">
                <a:ea typeface="나눔고딕"/>
                <a:cs typeface="나눔고딕"/>
              </a:rPr>
              <a:t>(to make)</a:t>
            </a:r>
          </a:p>
          <a:p>
            <a:r>
              <a:rPr lang="ko-KR" altLang="en-US" sz="2400" dirty="0" smtClean="0">
                <a:ea typeface="나눔고딕"/>
                <a:cs typeface="나눔고딕"/>
              </a:rPr>
              <a:t>돌다 </a:t>
            </a:r>
            <a:r>
              <a:rPr lang="en-US" altLang="ko-KR" sz="2400" dirty="0" smtClean="0">
                <a:ea typeface="나눔고딕"/>
                <a:cs typeface="나눔고딕"/>
              </a:rPr>
              <a:t>(to turn)			</a:t>
            </a:r>
            <a:r>
              <a:rPr lang="ko-KR" altLang="en-US" sz="2400" dirty="0" smtClean="0">
                <a:ea typeface="나눔고딕"/>
                <a:cs typeface="나눔고딕"/>
              </a:rPr>
              <a:t>알다</a:t>
            </a:r>
            <a:r>
              <a:rPr lang="en-US" altLang="ko-KR" sz="2400" dirty="0" smtClean="0">
                <a:ea typeface="나눔고딕"/>
                <a:cs typeface="나눔고딕"/>
              </a:rPr>
              <a:t> (to know)		</a:t>
            </a:r>
            <a:r>
              <a:rPr lang="ko-KR" altLang="en-US" sz="2400" dirty="0" smtClean="0">
                <a:ea typeface="나눔고딕"/>
                <a:cs typeface="나눔고딕"/>
              </a:rPr>
              <a:t>팔다</a:t>
            </a:r>
            <a:r>
              <a:rPr lang="ko-KR" altLang="ko-KR" sz="2400" dirty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(to sell)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842601"/>
              </p:ext>
            </p:extLst>
          </p:nvPr>
        </p:nvGraphicFramePr>
        <p:xfrm>
          <a:off x="411368" y="4294933"/>
          <a:ext cx="8245248" cy="123849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55249"/>
                <a:gridCol w="1377189"/>
                <a:gridCol w="1359304"/>
                <a:gridCol w="1538159"/>
                <a:gridCol w="1627588"/>
                <a:gridCol w="1287759"/>
              </a:tblGrid>
              <a:tr h="598416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1800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r>
                        <a:rPr lang="en-US" altLang="ko-KR" sz="18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1800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endParaRPr lang="en-US" sz="18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1800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18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1800" dirty="0" smtClean="0">
                          <a:latin typeface="나눔고딕"/>
                          <a:ea typeface="나눔고딕"/>
                          <a:cs typeface="나눔고딕"/>
                        </a:rPr>
                        <a:t>세요</a:t>
                      </a:r>
                      <a:endParaRPr lang="en-US" sz="18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000" dirty="0" smtClean="0">
                          <a:latin typeface="나눔고딕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20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000" dirty="0" smtClean="0">
                          <a:latin typeface="나눔고딕"/>
                          <a:ea typeface="나눔고딕"/>
                          <a:cs typeface="나눔고딕"/>
                        </a:rPr>
                        <a:t>았어요</a:t>
                      </a:r>
                      <a:endParaRPr lang="en-US" sz="20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ㄹ </a:t>
                      </a:r>
                      <a:endParaRPr lang="en-US" altLang="ko-KR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거예요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ㅂ니다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41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살다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살아요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사세요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 smtClean="0">
                          <a:latin typeface="나눔고딕"/>
                          <a:ea typeface="나눔고딕"/>
                          <a:cs typeface="나눔고딕"/>
                        </a:rPr>
                        <a:t>살았어요</a:t>
                      </a:r>
                      <a:endParaRPr lang="en-US" sz="2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나눔고딕"/>
                          <a:ea typeface="나눔고딕"/>
                          <a:cs typeface="나눔고딕"/>
                        </a:rPr>
                        <a:t>살 거예요</a:t>
                      </a:r>
                      <a:endParaRPr lang="en-US" sz="20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삽니다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Oval 14"/>
          <p:cNvSpPr/>
          <p:nvPr/>
        </p:nvSpPr>
        <p:spPr>
          <a:xfrm>
            <a:off x="2843806" y="4078576"/>
            <a:ext cx="1393297" cy="1842514"/>
          </a:xfrm>
          <a:prstGeom prst="ellipse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687614" y="4078576"/>
            <a:ext cx="1700906" cy="1842514"/>
          </a:xfrm>
          <a:prstGeom prst="ellipse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388520" y="4078576"/>
            <a:ext cx="1393297" cy="1842514"/>
          </a:xfrm>
          <a:prstGeom prst="ellipse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30047" y="6101691"/>
            <a:ext cx="5870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cf. Lesson test #3: V/</a:t>
            </a:r>
            <a:r>
              <a:rPr lang="ko-KR" altLang="en-US" sz="2400" dirty="0" smtClean="0"/>
              <a:t>ㄹ </a:t>
            </a:r>
            <a:r>
              <a:rPr lang="en-US" altLang="ko-KR" sz="2400" dirty="0" smtClean="0"/>
              <a:t>~</a:t>
            </a:r>
            <a:r>
              <a:rPr lang="ko-KR" altLang="en-US" sz="2400" dirty="0" smtClean="0"/>
              <a:t>로 </a:t>
            </a:r>
            <a:r>
              <a:rPr lang="en-US" altLang="ko-KR" sz="2400" dirty="0" smtClean="0"/>
              <a:t>‘</a:t>
            </a:r>
            <a:r>
              <a:rPr lang="ko-KR" altLang="en-US" sz="2400" dirty="0" smtClean="0"/>
              <a:t>연필</a:t>
            </a:r>
            <a:r>
              <a:rPr lang="ko-KR" altLang="en-US" sz="2400" dirty="0" smtClean="0">
                <a:solidFill>
                  <a:srgbClr val="FF0080"/>
                </a:solidFill>
              </a:rPr>
              <a:t>로</a:t>
            </a:r>
            <a:r>
              <a:rPr lang="ko-KR" altLang="en-US" sz="2400" dirty="0" smtClean="0"/>
              <a:t> 쓰세요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666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393504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Irregular predicates in /</a:t>
                      </a:r>
                      <a:r>
                        <a:rPr lang="ko-KR" altLang="en-US" sz="3000" b="1" dirty="0" smtClean="0"/>
                        <a:t>ㄹ</a:t>
                      </a:r>
                      <a:r>
                        <a:rPr lang="en-US" altLang="ko-KR" sz="3000" b="1" dirty="0" smtClean="0"/>
                        <a:t>/</a:t>
                      </a:r>
                      <a:endParaRPr lang="en-US" sz="3000" b="1" dirty="0"/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432705"/>
            <a:ext cx="8109393" cy="55295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5152" y="1486841"/>
            <a:ext cx="2766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Conjugation practice</a:t>
            </a:r>
            <a:endParaRPr lang="en-US" sz="2400" dirty="0">
              <a:ea typeface="나눔고딕"/>
              <a:cs typeface="나눔고딕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326707"/>
              </p:ext>
            </p:extLst>
          </p:nvPr>
        </p:nvGraphicFramePr>
        <p:xfrm>
          <a:off x="192646" y="2310887"/>
          <a:ext cx="8773380" cy="4148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676"/>
                <a:gridCol w="1754676"/>
                <a:gridCol w="1754676"/>
                <a:gridCol w="1754676"/>
                <a:gridCol w="1754676"/>
              </a:tblGrid>
              <a:tr h="8296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Dictionary form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/>
                        <a:t>~</a:t>
                      </a:r>
                      <a:r>
                        <a:rPr lang="ko-KR" altLang="en-US" sz="2000" dirty="0" smtClean="0"/>
                        <a:t>어</a:t>
                      </a:r>
                      <a:r>
                        <a:rPr lang="en-US" altLang="ko-KR" sz="2000" dirty="0" smtClean="0"/>
                        <a:t>/</a:t>
                      </a:r>
                      <a:r>
                        <a:rPr lang="ko-KR" altLang="en-US" sz="2000" dirty="0" smtClean="0"/>
                        <a:t>아요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/>
                        <a:t>~(</a:t>
                      </a:r>
                      <a:r>
                        <a:rPr lang="ko-KR" altLang="en-US" sz="2000" dirty="0" smtClean="0"/>
                        <a:t>스</a:t>
                      </a:r>
                      <a:r>
                        <a:rPr lang="en-US" altLang="ko-KR" sz="2000" dirty="0" smtClean="0"/>
                        <a:t>)</a:t>
                      </a:r>
                      <a:r>
                        <a:rPr lang="ko-KR" altLang="en-US" sz="2000" dirty="0" smtClean="0"/>
                        <a:t>ㅂ니다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 smtClean="0"/>
                        <a:t>~(</a:t>
                      </a:r>
                      <a:r>
                        <a:rPr lang="ko-KR" altLang="en-US" sz="2000" dirty="0" smtClean="0"/>
                        <a:t>으</a:t>
                      </a:r>
                      <a:r>
                        <a:rPr lang="en-US" altLang="ko-KR" sz="2000" dirty="0" smtClean="0"/>
                        <a:t>)</a:t>
                      </a:r>
                      <a:r>
                        <a:rPr lang="ko-KR" altLang="en-US" sz="2000" dirty="0" smtClean="0"/>
                        <a:t>세요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/>
                        <a:t>~(</a:t>
                      </a:r>
                      <a:r>
                        <a:rPr lang="ko-KR" altLang="en-US" sz="1800" dirty="0" smtClean="0"/>
                        <a:t>으</a:t>
                      </a:r>
                      <a:r>
                        <a:rPr lang="en-US" altLang="ko-KR" sz="1800" dirty="0" smtClean="0"/>
                        <a:t>)</a:t>
                      </a:r>
                      <a:r>
                        <a:rPr lang="ko-KR" altLang="en-US" sz="1800" dirty="0" smtClean="0"/>
                        <a:t>ㄹ 거예요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96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알다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알아요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압니다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아세요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알 거예요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96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멀다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멀어요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멉니다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머세요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멀 거예요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96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돌다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96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팔다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07779" y="4985142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돌아요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7779" y="5852556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팔아요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0980" y="4985142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돕니다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0980" y="585255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팝니다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8691" y="4985142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도세요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8691" y="5852556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파세요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6029" y="4985142"/>
            <a:ext cx="1428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돌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6029" y="5852556"/>
            <a:ext cx="1428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팔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335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48737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/>
                <a:gridCol w="4375883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우리 동네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90452" y="1377060"/>
            <a:ext cx="8059165" cy="5047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안녕하세요</a:t>
            </a:r>
            <a:r>
              <a:rPr lang="ko-KR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제 이름은 스티브 윌슨입니다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저는 미국 보스톤에서 왔습니다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지금은 서울에서 한국어를 배웁니다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저는 학교 근처 아파트에서 삽니다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아파트가 조용하고 깨끗합니다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이게 우리 동네 지도입니다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동네 가운데 초등학교가 있습니다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학교 뒤에는 교회가 있습니다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교회 옆에는 백화점이 있습니다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백화점 왼쪽에는 꽃집이 있습니다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꽃집 옆에는 서점이 있고 서점 옆에는 식당이 있습니다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극장은 약국 건너편에 있고 우체국은 슈퍼 옆에 있습니다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그리고 커피숍이 여러 군데 있습니다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2646" y="1388859"/>
            <a:ext cx="8773380" cy="5201894"/>
          </a:xfrm>
          <a:prstGeom prst="round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509774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/>
                <a:gridCol w="4375883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우리 동네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BL8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39"/>
          <a:stretch/>
        </p:blipFill>
        <p:spPr>
          <a:xfrm>
            <a:off x="633046" y="1414600"/>
            <a:ext cx="1877644" cy="52504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2099" y="1977226"/>
            <a:ext cx="5803927" cy="393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 smtClean="0">
                <a:ea typeface="나눔고딕"/>
                <a:cs typeface="나눔고딕"/>
              </a:rPr>
              <a:t>   스티브는 지금 어디서 삽니까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 smtClean="0">
                <a:ea typeface="나눔고딕"/>
                <a:cs typeface="나눔고딕"/>
              </a:rPr>
              <a:t>   스티브 아파트는 어디 있습니까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 smtClean="0">
                <a:ea typeface="나눔고딕"/>
                <a:cs typeface="나눔고딕"/>
              </a:rPr>
              <a:t>   교회는 어디 있습니까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 smtClean="0">
                <a:ea typeface="나눔고딕"/>
                <a:cs typeface="나눔고딕"/>
              </a:rPr>
              <a:t>   백화점은 어디 있습니까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 smtClean="0">
                <a:ea typeface="나눔고딕"/>
                <a:cs typeface="나눔고딕"/>
              </a:rPr>
              <a:t>   서점은 어디 있습니까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 smtClean="0">
                <a:ea typeface="나눔고딕"/>
                <a:cs typeface="나눔고딕"/>
              </a:rPr>
              <a:t>   약국은 어디 있습니까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arenBoth"/>
            </a:pPr>
            <a:r>
              <a:rPr lang="ko-KR" altLang="en-US" sz="2400" dirty="0" smtClean="0">
                <a:ea typeface="나눔고딕"/>
                <a:cs typeface="나눔고딕"/>
              </a:rPr>
              <a:t>   꽃집 오른쪽에 뭐가 있습니까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677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itali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26" y="3492521"/>
            <a:ext cx="2988607" cy="2988607"/>
          </a:xfrm>
          <a:prstGeom prst="rect">
            <a:avLst/>
          </a:prstGeom>
        </p:spPr>
      </p:pic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777429"/>
              </p:ext>
            </p:extLst>
          </p:nvPr>
        </p:nvGraphicFramePr>
        <p:xfrm>
          <a:off x="1000501" y="701687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53503" y="1451137"/>
            <a:ext cx="8109393" cy="182030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1801" y="1528113"/>
            <a:ext cx="5637352" cy="166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ko-KR" altLang="en-US" sz="2400" b="1" dirty="0" smtClean="0">
                <a:solidFill>
                  <a:srgbClr val="000000"/>
                </a:solidFill>
                <a:ea typeface="나눔고딕"/>
                <a:cs typeface="나눔고딕"/>
              </a:rPr>
              <a:t>여기서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is a contracted form of </a:t>
            </a:r>
            <a:r>
              <a:rPr lang="ko-KR" altLang="en-US" sz="2400" dirty="0" smtClean="0">
                <a:ea typeface="나눔고딕"/>
                <a:cs typeface="나눔고딕"/>
              </a:rPr>
              <a:t>여기에서 </a:t>
            </a:r>
            <a:endParaRPr lang="en-US" altLang="ko-KR" sz="2400" dirty="0" smtClean="0">
              <a:ea typeface="나눔고딕"/>
              <a:cs typeface="나눔고딕"/>
            </a:endParaRPr>
          </a:p>
          <a:p>
            <a:pPr algn="ctr">
              <a:lnSpc>
                <a:spcPts val="308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ea typeface="나눔고딕"/>
                <a:cs typeface="나눔고딕"/>
              </a:rPr>
              <a:t>여기</a:t>
            </a:r>
            <a:r>
              <a:rPr lang="en-US" altLang="ko-KR" sz="2400" dirty="0" smtClean="0">
                <a:ea typeface="나눔고딕"/>
                <a:cs typeface="나눔고딕"/>
              </a:rPr>
              <a:t>‘here’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ea typeface="나눔고딕"/>
                <a:cs typeface="나눔고딕"/>
              </a:rPr>
              <a:t> 에서 </a:t>
            </a:r>
            <a:r>
              <a:rPr lang="en-US" altLang="ko-KR" sz="2400" dirty="0" smtClean="0">
                <a:ea typeface="나눔고딕"/>
                <a:cs typeface="나눔고딕"/>
              </a:rPr>
              <a:t>‘at’). </a:t>
            </a:r>
          </a:p>
          <a:p>
            <a:pPr algn="ctr">
              <a:lnSpc>
                <a:spcPts val="308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The particle </a:t>
            </a:r>
            <a:r>
              <a:rPr lang="ko-KR" altLang="en-US" sz="2400" dirty="0" smtClean="0">
                <a:ea typeface="나눔고딕"/>
                <a:cs typeface="나눔고딕"/>
              </a:rPr>
              <a:t>에서 </a:t>
            </a:r>
            <a:r>
              <a:rPr lang="en-US" altLang="ko-KR" sz="2400" dirty="0" smtClean="0">
                <a:ea typeface="나눔고딕"/>
                <a:cs typeface="나눔고딕"/>
              </a:rPr>
              <a:t>is often contracted to </a:t>
            </a:r>
            <a:r>
              <a:rPr lang="ko-KR" altLang="en-US" sz="2400" dirty="0" smtClean="0">
                <a:ea typeface="나눔고딕"/>
                <a:cs typeface="나눔고딕"/>
              </a:rPr>
              <a:t>서 </a:t>
            </a:r>
            <a:r>
              <a:rPr lang="en-US" altLang="ko-KR" sz="2400" dirty="0" smtClean="0">
                <a:ea typeface="나눔고딕"/>
                <a:cs typeface="나눔고딕"/>
              </a:rPr>
              <a:t>as in </a:t>
            </a:r>
            <a:r>
              <a:rPr lang="ko-KR" altLang="en-US" sz="2400" dirty="0" smtClean="0">
                <a:ea typeface="나눔고딕"/>
                <a:cs typeface="나눔고딕"/>
              </a:rPr>
              <a:t>여기서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거기서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저기서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and </a:t>
            </a:r>
            <a:r>
              <a:rPr lang="ko-KR" altLang="en-US" sz="2400" dirty="0" smtClean="0">
                <a:ea typeface="나눔고딕"/>
                <a:cs typeface="나눔고딕"/>
              </a:rPr>
              <a:t>어디서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827337" y="3598586"/>
            <a:ext cx="4559975" cy="827482"/>
          </a:xfrm>
          <a:prstGeom prst="wedgeRoundRectCallout">
            <a:avLst>
              <a:gd name="adj1" fmla="val 53007"/>
              <a:gd name="adj2" fmla="val 7412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81261" y="3758898"/>
            <a:ext cx="43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여기서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광화문까지 어떻게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5087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967031"/>
              </p:ext>
            </p:extLst>
          </p:nvPr>
        </p:nvGraphicFramePr>
        <p:xfrm>
          <a:off x="1000501" y="701687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57185" y="4158951"/>
            <a:ext cx="8286845" cy="232463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414" y="4203844"/>
            <a:ext cx="8338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ea typeface="나눔고딕"/>
                <a:cs typeface="나눔고딕"/>
              </a:rPr>
              <a:t>광화문광장</a:t>
            </a:r>
            <a:r>
              <a:rPr lang="ko-KR" altLang="ko-KR" sz="2400" b="1" dirty="0">
                <a:ea typeface="나눔고딕"/>
                <a:cs typeface="나눔고딕"/>
              </a:rPr>
              <a:t> </a:t>
            </a:r>
            <a:r>
              <a:rPr lang="ko-KR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The </a:t>
            </a:r>
            <a:r>
              <a:rPr lang="en-US" altLang="ko-K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Kwanghwamun</a:t>
            </a:r>
            <a:r>
              <a:rPr lang="en-US" altLang="ko-K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 Plaza)</a:t>
            </a:r>
          </a:p>
          <a:p>
            <a:pPr algn="ctr"/>
            <a:endParaRPr lang="en-US" altLang="ko-KR" sz="2400" dirty="0" smtClean="0"/>
          </a:p>
          <a:p>
            <a:r>
              <a:rPr lang="ko-KR" altLang="en-US" sz="2400" b="1" dirty="0" smtClean="0">
                <a:ea typeface="나눔고딕"/>
                <a:cs typeface="나눔고딕"/>
              </a:rPr>
              <a:t>광화문</a:t>
            </a:r>
            <a:r>
              <a:rPr lang="en-US" altLang="ko-KR" sz="2400" dirty="0" smtClean="0">
                <a:ea typeface="나눔고딕"/>
                <a:cs typeface="나눔고딕"/>
              </a:rPr>
              <a:t> is the main gate of </a:t>
            </a:r>
            <a:r>
              <a:rPr lang="ko-KR" altLang="en-US" sz="2400" dirty="0" smtClean="0">
                <a:ea typeface="나눔고딕"/>
                <a:cs typeface="나눔고딕"/>
              </a:rPr>
              <a:t>경복궁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which was built in1399. The municipal government launched the project with an aim to build a signature landmark for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Seoul, and as a result, </a:t>
            </a:r>
            <a:r>
              <a:rPr lang="ko-KR" altLang="en-US" sz="2400" dirty="0" smtClean="0">
                <a:ea typeface="나눔고딕"/>
                <a:cs typeface="나눔고딕"/>
              </a:rPr>
              <a:t>광화문광장</a:t>
            </a:r>
            <a:r>
              <a:rPr lang="en-US" altLang="ko-KR" sz="2400" dirty="0" smtClean="0">
                <a:ea typeface="나눔고딕"/>
                <a:cs typeface="나눔고딕"/>
              </a:rPr>
              <a:t> opened to the public on August of 2009.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2" name="Picture 1" descr="gwanghwamun-636113_192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" r="8468" b="6423"/>
          <a:stretch/>
        </p:blipFill>
        <p:spPr>
          <a:xfrm>
            <a:off x="4680094" y="1476780"/>
            <a:ext cx="3340470" cy="2454677"/>
          </a:xfrm>
          <a:prstGeom prst="rect">
            <a:avLst/>
          </a:prstGeom>
        </p:spPr>
      </p:pic>
      <p:pic>
        <p:nvPicPr>
          <p:cNvPr id="3" name="Picture 2" descr="gyeongbok-palace-806489_192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4" r="5468" b="9533"/>
          <a:stretch/>
        </p:blipFill>
        <p:spPr>
          <a:xfrm>
            <a:off x="1000501" y="1476780"/>
            <a:ext cx="3450029" cy="24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921943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86143" y="1449956"/>
            <a:ext cx="8252413" cy="1457965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8450" y="1568930"/>
            <a:ext cx="823373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~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지요</a:t>
            </a:r>
            <a:r>
              <a:rPr lang="en-US" altLang="ko-KR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? </a:t>
            </a:r>
            <a:r>
              <a:rPr lang="en-US" altLang="ko-KR" sz="2400" dirty="0" smtClean="0">
                <a:ea typeface="나눔고딕"/>
                <a:cs typeface="나눔고딕"/>
              </a:rPr>
              <a:t>is a request for confirmation or agreement about what the speaker believes to be true. The English equivalent is ‘is that right’ or ‘... isn’t it?’ 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5714" y="3168728"/>
            <a:ext cx="68888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마크 씨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서울 날씨가 참 좋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endParaRPr lang="en-US" sz="2800" dirty="0" smtClean="0">
              <a:latin typeface="나눔고딕"/>
              <a:ea typeface="나눔고딕"/>
              <a:cs typeface="나눔고딕"/>
            </a:endParaRPr>
          </a:p>
          <a:p>
            <a:endParaRPr lang="en-US" sz="2800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아주 따뜻해요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8960" y="3677104"/>
            <a:ext cx="6099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Mark, the weather in Seoul is beautiful, </a:t>
            </a:r>
            <a:r>
              <a:rPr lang="en-US" sz="2400" dirty="0" smtClean="0">
                <a:solidFill>
                  <a:srgbClr val="FF0080"/>
                </a:solidFill>
              </a:rPr>
              <a:t>isn’t it?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8960" y="4911295"/>
            <a:ext cx="2601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7F7F7F"/>
                </a:solidFill>
              </a:rPr>
              <a:t>Yes, it’s very warm.</a:t>
            </a:r>
            <a:endParaRPr lang="en-US" sz="2400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0825" y="5640221"/>
            <a:ext cx="1916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지요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8084" y="5894855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54821" y="5640221"/>
            <a:ext cx="1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좋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지요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769147" y="5894855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43850" y="5640221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지요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1574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4020449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285" y="1449956"/>
            <a:ext cx="4085857" cy="3158330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51828" y="1449956"/>
            <a:ext cx="4085857" cy="3158330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3143" y="1628652"/>
            <a:ext cx="35195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ea typeface="나눔고딕"/>
                <a:cs typeface="나눔고딕"/>
              </a:rPr>
              <a:t>A: </a:t>
            </a:r>
            <a:r>
              <a:rPr lang="ko-KR" altLang="en-US" sz="2400" dirty="0" smtClean="0">
                <a:ea typeface="나눔고딕"/>
                <a:cs typeface="나눔고딕"/>
              </a:rPr>
              <a:t>내일 단어 시험 있</a:t>
            </a:r>
            <a:r>
              <a:rPr lang="ko-KR" altLang="en-US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ea typeface="나눔고딕"/>
                <a:cs typeface="나눔고딕"/>
              </a:rPr>
              <a:t>B:</a:t>
            </a:r>
            <a:r>
              <a:rPr lang="ko-KR" altLang="en-US" sz="2400" dirty="0" smtClean="0">
                <a:ea typeface="나눔고딕"/>
                <a:cs typeface="나눔고딕"/>
              </a:rPr>
              <a:t> 네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있어요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0257" y="1628652"/>
            <a:ext cx="351958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ea typeface="나눔고딕"/>
                <a:cs typeface="나눔고딕"/>
              </a:rPr>
              <a:t>A: </a:t>
            </a:r>
            <a:r>
              <a:rPr lang="ko-KR" altLang="en-US" sz="2400" dirty="0" smtClean="0">
                <a:ea typeface="나눔고딕"/>
                <a:cs typeface="나눔고딕"/>
              </a:rPr>
              <a:t>내일 단어 시험 있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지요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ea typeface="나눔고딕"/>
                <a:cs typeface="나눔고딕"/>
              </a:rPr>
              <a:t>B:</a:t>
            </a:r>
            <a:r>
              <a:rPr lang="ko-KR" altLang="en-US" sz="2400" dirty="0" smtClean="0">
                <a:ea typeface="나눔고딕"/>
                <a:cs typeface="나눔고딕"/>
              </a:rPr>
              <a:t> 네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있어요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22428" y="3477871"/>
            <a:ext cx="3795445" cy="519113"/>
          </a:xfrm>
          <a:prstGeom prst="rect">
            <a:avLst/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20000"/>
              </a:spcBef>
            </a:pPr>
            <a:endParaRPr kumimoji="0" lang="en-US" altLang="ko-KR" sz="2800" dirty="0">
              <a:latin typeface="Palatino Linotype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8143" y="3496013"/>
            <a:ext cx="233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a typeface="나눔고딕"/>
                <a:cs typeface="나눔고딕"/>
              </a:rPr>
              <a:t>G</a:t>
            </a:r>
            <a:r>
              <a:rPr lang="en-US" altLang="ko-KR" sz="2400" dirty="0" smtClean="0">
                <a:ea typeface="나눔고딕"/>
                <a:cs typeface="나눔고딕"/>
              </a:rPr>
              <a:t>eneral question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821778" y="3477871"/>
            <a:ext cx="3795445" cy="519113"/>
          </a:xfrm>
          <a:prstGeom prst="rect">
            <a:avLst/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20000"/>
              </a:spcBef>
            </a:pPr>
            <a:endParaRPr kumimoji="0" lang="en-US" altLang="ko-KR" sz="2800" dirty="0">
              <a:latin typeface="Palatino Linotype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44985" y="3496013"/>
            <a:ext cx="2588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ea typeface="나눔고딕"/>
                <a:cs typeface="나눔고딕"/>
              </a:rPr>
              <a:t>Seeking agreement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22428" y="5065398"/>
            <a:ext cx="8094795" cy="122487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3143" y="5126148"/>
            <a:ext cx="2840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ea typeface="나눔고딕"/>
                <a:cs typeface="나눔고딕"/>
              </a:rPr>
              <a:t>[In </a:t>
            </a:r>
            <a:r>
              <a:rPr lang="en-US" altLang="ko-KR" sz="2400" dirty="0">
                <a:ea typeface="나눔고딕"/>
                <a:cs typeface="나눔고딕"/>
              </a:rPr>
              <a:t>colloquial </a:t>
            </a:r>
            <a:r>
              <a:rPr lang="en-US" altLang="ko-KR" sz="2400" dirty="0" smtClean="0">
                <a:ea typeface="나눔고딕"/>
                <a:cs typeface="나눔고딕"/>
              </a:rPr>
              <a:t>speech]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53143" y="5664022"/>
            <a:ext cx="1916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지요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80450" y="5657734"/>
            <a:ext cx="154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좋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지요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29497" y="5675596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지요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69954" y="5894855"/>
            <a:ext cx="589692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53535" y="5894855"/>
            <a:ext cx="589692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97569" y="5894855"/>
            <a:ext cx="589692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33725" y="5675596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죠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1247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1" grpId="0" animBg="1"/>
      <p:bldP spid="13" grpId="0"/>
      <p:bldP spid="14" grpId="0" animBg="1"/>
      <p:bldP spid="5" grpId="0"/>
      <p:bldP spid="15" grpId="0"/>
      <p:bldP spid="16" grpId="0"/>
      <p:bldP spid="17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693094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2363" y="1432705"/>
            <a:ext cx="8109393" cy="55295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73714" y="1469568"/>
            <a:ext cx="1695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Conjugation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2297419" y="2321655"/>
            <a:ext cx="2952590" cy="541308"/>
          </a:xfrm>
          <a:prstGeom prst="roundRect">
            <a:avLst/>
          </a:prstGeom>
          <a:solidFill>
            <a:srgbClr val="FFCC66"/>
          </a:solidFill>
          <a:ln w="38100" cmpd="sng"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74191" y="2329041"/>
            <a:ext cx="2835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Dictionary form stem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250009" y="2303512"/>
            <a:ext cx="116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지요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5227" y="3247572"/>
            <a:ext cx="774571" cy="1717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타다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먹다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45227" y="5081523"/>
            <a:ext cx="1428067" cy="130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와요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1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왔어요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1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올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거예요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61818" y="3247572"/>
            <a:ext cx="1052584" cy="1717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이지요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있지요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타지요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먹지요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09523" y="5081523"/>
            <a:ext cx="1428067" cy="130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오지요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왔지요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1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올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거지요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73294" y="4147706"/>
            <a:ext cx="1289206" cy="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473294" y="5733391"/>
            <a:ext cx="1289206" cy="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816428" y="5467378"/>
            <a:ext cx="922999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16428" y="5502560"/>
            <a:ext cx="922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Tense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229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064086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08000" y="4343771"/>
            <a:ext cx="3937000" cy="22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A:	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공부 많이 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_______?</a:t>
            </a: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  <a:p>
            <a:pPr>
              <a:spcBef>
                <a:spcPct val="20000"/>
              </a:spcBef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B:	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네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, 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많이 </a:t>
            </a:r>
            <a:r>
              <a:rPr kumimoji="0"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했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어요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.</a:t>
            </a:r>
          </a:p>
          <a:p>
            <a:pPr>
              <a:spcBef>
                <a:spcPct val="20000"/>
              </a:spcBef>
            </a:pP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  <a:p>
            <a:pPr>
              <a:spcBef>
                <a:spcPct val="20000"/>
              </a:spcBef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A:	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기숙사에서 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_______?</a:t>
            </a: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  <a:p>
            <a:pPr>
              <a:spcBef>
                <a:spcPct val="20000"/>
              </a:spcBef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B:	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네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, 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기숙사에서 </a:t>
            </a:r>
            <a:r>
              <a:rPr kumimoji="0"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살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아요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.</a:t>
            </a: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</p:txBody>
      </p:sp>
      <p:pic>
        <p:nvPicPr>
          <p:cNvPr id="5" name="Picture 4" descr="add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23" y="1351642"/>
            <a:ext cx="4655480" cy="260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5639" y="4343771"/>
            <a:ext cx="3770148" cy="22344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400" dirty="0">
                <a:ea typeface="나눔고딕"/>
                <a:cs typeface="나눔고딕"/>
              </a:rPr>
              <a:t>A:	</a:t>
            </a:r>
            <a:r>
              <a:rPr lang="ko-KR" altLang="en-US" sz="2400" dirty="0">
                <a:ea typeface="나눔고딕"/>
                <a:cs typeface="나눔고딕"/>
              </a:rPr>
              <a:t>이 커피 </a:t>
            </a:r>
            <a:r>
              <a:rPr lang="en-US" altLang="ko-KR" sz="2400" dirty="0">
                <a:ea typeface="나눔고딕"/>
                <a:cs typeface="나눔고딕"/>
              </a:rPr>
              <a:t>_________?</a:t>
            </a:r>
          </a:p>
          <a:p>
            <a:pPr>
              <a:spcBef>
                <a:spcPct val="20000"/>
              </a:spcBef>
            </a:pPr>
            <a:r>
              <a:rPr lang="en-US" altLang="ko-KR" sz="2400" dirty="0">
                <a:ea typeface="나눔고딕"/>
                <a:cs typeface="나눔고딕"/>
              </a:rPr>
              <a:t>B:	</a:t>
            </a:r>
            <a:r>
              <a:rPr lang="ko-KR" altLang="en-US" sz="2400" dirty="0">
                <a:ea typeface="나눔고딕"/>
                <a:cs typeface="나눔고딕"/>
              </a:rPr>
              <a:t>네</a:t>
            </a:r>
            <a:r>
              <a:rPr lang="en-US" altLang="ko-KR" sz="2400" dirty="0">
                <a:ea typeface="나눔고딕"/>
                <a:cs typeface="나눔고딕"/>
              </a:rPr>
              <a:t>, </a:t>
            </a:r>
            <a:r>
              <a:rPr lang="ko-KR" altLang="en-US" sz="2400" dirty="0">
                <a:solidFill>
                  <a:srgbClr val="0080FF"/>
                </a:solidFill>
                <a:ea typeface="나눔고딕"/>
                <a:cs typeface="나눔고딕"/>
              </a:rPr>
              <a:t>맛있</a:t>
            </a:r>
            <a:r>
              <a:rPr lang="ko-KR" altLang="en-US" sz="2400" dirty="0">
                <a:ea typeface="나눔고딕"/>
                <a:cs typeface="나눔고딕"/>
              </a:rPr>
              <a:t>어요</a:t>
            </a:r>
            <a:r>
              <a:rPr lang="en-US" altLang="ko-KR" sz="2400" dirty="0">
                <a:ea typeface="나눔고딕"/>
                <a:cs typeface="나눔고딕"/>
              </a:rPr>
              <a:t>.</a:t>
            </a:r>
          </a:p>
          <a:p>
            <a:pPr>
              <a:spcBef>
                <a:spcPct val="20000"/>
              </a:spcBef>
            </a:pPr>
            <a:endParaRPr lang="en-US" altLang="ko-KR" sz="2400" dirty="0">
              <a:ea typeface="나눔고딕"/>
              <a:cs typeface="나눔고딕"/>
            </a:endParaRPr>
          </a:p>
          <a:p>
            <a:pPr>
              <a:spcBef>
                <a:spcPct val="20000"/>
              </a:spcBef>
            </a:pPr>
            <a:r>
              <a:rPr lang="en-US" altLang="ko-KR" sz="2400" dirty="0">
                <a:ea typeface="나눔고딕"/>
                <a:cs typeface="나눔고딕"/>
              </a:rPr>
              <a:t>A:	</a:t>
            </a:r>
            <a:r>
              <a:rPr lang="ko-KR" altLang="en-US" sz="2400" dirty="0">
                <a:ea typeface="나눔고딕"/>
                <a:cs typeface="나눔고딕"/>
              </a:rPr>
              <a:t>한국어 수업이 </a:t>
            </a:r>
            <a:r>
              <a:rPr lang="en-US" altLang="ko-KR" sz="2400" dirty="0">
                <a:ea typeface="나눔고딕"/>
                <a:cs typeface="나눔고딕"/>
              </a:rPr>
              <a:t>_______?</a:t>
            </a:r>
          </a:p>
          <a:p>
            <a:pPr>
              <a:spcBef>
                <a:spcPct val="20000"/>
              </a:spcBef>
            </a:pPr>
            <a:r>
              <a:rPr lang="en-US" altLang="ko-KR" sz="2400" dirty="0">
                <a:ea typeface="나눔고딕"/>
                <a:cs typeface="나눔고딕"/>
              </a:rPr>
              <a:t>B:	</a:t>
            </a:r>
            <a:r>
              <a:rPr lang="ko-KR" altLang="en-US" sz="2400" dirty="0">
                <a:ea typeface="나눔고딕"/>
                <a:cs typeface="나눔고딕"/>
              </a:rPr>
              <a:t>네</a:t>
            </a:r>
            <a:r>
              <a:rPr lang="en-US" altLang="ko-KR" sz="2400" dirty="0">
                <a:ea typeface="나눔고딕"/>
                <a:cs typeface="나눔고딕"/>
              </a:rPr>
              <a:t>, </a:t>
            </a:r>
            <a:r>
              <a:rPr lang="ko-KR" altLang="en-US" sz="2400" dirty="0">
                <a:solidFill>
                  <a:srgbClr val="0080FF"/>
                </a:solidFill>
                <a:ea typeface="나눔고딕"/>
                <a:cs typeface="나눔고딕"/>
              </a:rPr>
              <a:t>쉬워</a:t>
            </a:r>
            <a:r>
              <a:rPr lang="ko-KR" altLang="en-US" sz="2400" dirty="0">
                <a:ea typeface="나눔고딕"/>
                <a:cs typeface="나눔고딕"/>
              </a:rPr>
              <a:t>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altLang="ko-KR" sz="2400" dirty="0">
              <a:ea typeface="나눔고딕"/>
              <a:cs typeface="나눔고딕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391451" y="4318324"/>
            <a:ext cx="13192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0" lang="ko-KR" altLang="en-US" sz="2400" dirty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했지요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524387" y="4309529"/>
            <a:ext cx="1839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맛있지요</a:t>
            </a:r>
            <a:endParaRPr kumimoji="0" lang="ko-KR" altLang="en-US" sz="2400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608283" y="5609908"/>
            <a:ext cx="13747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살지요</a:t>
            </a:r>
            <a:endParaRPr kumimoji="0" lang="ko-KR" altLang="en-US" sz="2400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367523" y="5609908"/>
            <a:ext cx="13747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0"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쉽지요</a:t>
            </a:r>
            <a:endParaRPr kumimoji="0" lang="ko-KR" altLang="en-US" sz="2400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897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1421</Words>
  <Application>Microsoft Macintosh PowerPoint</Application>
  <PresentationFormat>화면 슬라이드 쇼(4:3)</PresentationFormat>
  <Paragraphs>509</Paragraphs>
  <Slides>38</Slides>
  <Notes>5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굴림</vt:lpstr>
      <vt:lpstr>나눔고딕</vt:lpstr>
      <vt:lpstr>맑은 고딕</vt:lpstr>
      <vt:lpstr>Apple SD 산돌고딕 Neo 일반체</vt:lpstr>
      <vt:lpstr>Arial Black</vt:lpstr>
      <vt:lpstr>Calibri</vt:lpstr>
      <vt:lpstr>Palatino Linotype</vt:lpstr>
      <vt:lpstr>Wingdings</vt:lpstr>
      <vt:lpstr>Arial</vt:lpstr>
      <vt:lpstr>Office Theme</vt:lpstr>
      <vt:lpstr>8과 서울에서 [In Seoul]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8과 서울에서 [In Seoul]</dc:title>
  <dc:creator>Jee Hyun Lee</dc:creator>
  <cp:lastModifiedBy>SSumer Blog</cp:lastModifiedBy>
  <cp:revision>112</cp:revision>
  <dcterms:created xsi:type="dcterms:W3CDTF">2015-12-03T10:31:45Z</dcterms:created>
  <dcterms:modified xsi:type="dcterms:W3CDTF">2016-12-01T11:06:41Z</dcterms:modified>
</cp:coreProperties>
</file>